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78" r:id="rId4"/>
    <p:sldId id="260" r:id="rId5"/>
    <p:sldId id="262" r:id="rId6"/>
    <p:sldId id="274" r:id="rId7"/>
    <p:sldId id="265" r:id="rId8"/>
    <p:sldId id="263" r:id="rId9"/>
    <p:sldId id="268" r:id="rId10"/>
    <p:sldId id="266" r:id="rId11"/>
    <p:sldId id="269" r:id="rId12"/>
    <p:sldId id="287" r:id="rId13"/>
    <p:sldId id="283" r:id="rId14"/>
    <p:sldId id="267" r:id="rId15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5138" autoAdjust="0"/>
  </p:normalViewPr>
  <p:slideViewPr>
    <p:cSldViewPr snapToGrid="0">
      <p:cViewPr>
        <p:scale>
          <a:sx n="70" d="100"/>
          <a:sy n="70" d="100"/>
        </p:scale>
        <p:origin x="972" y="48"/>
      </p:cViewPr>
      <p:guideLst/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notesViewPr>
    <p:cSldViewPr snapToGrid="0">
      <p:cViewPr varScale="1">
        <p:scale>
          <a:sx n="76" d="100"/>
          <a:sy n="76" d="100"/>
        </p:scale>
        <p:origin x="221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B1DB7-3DC2-4CEB-AAE1-7F06F1CE3AB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D4975FA-0EAD-4C83-88DC-E1348069FD02}">
      <dgm:prSet phldrT="[Text]"/>
      <dgm:spPr/>
      <dgm:t>
        <a:bodyPr/>
        <a:lstStyle/>
        <a:p>
          <a:r>
            <a:rPr lang="en-GB" dirty="0" smtClean="0"/>
            <a:t>Participatory budgeting </a:t>
          </a:r>
          <a:endParaRPr lang="en-GB" dirty="0"/>
        </a:p>
      </dgm:t>
    </dgm:pt>
    <dgm:pt modelId="{888E44A4-CB78-46BC-90FA-50D95C02D957}" type="parTrans" cxnId="{3E967088-69AB-4669-B960-453367B542DD}">
      <dgm:prSet/>
      <dgm:spPr/>
      <dgm:t>
        <a:bodyPr/>
        <a:lstStyle/>
        <a:p>
          <a:endParaRPr lang="en-GB"/>
        </a:p>
      </dgm:t>
    </dgm:pt>
    <dgm:pt modelId="{DF74211C-FCF6-4B0A-BCAD-A80C3E8D9428}" type="sibTrans" cxnId="{3E967088-69AB-4669-B960-453367B542DD}">
      <dgm:prSet/>
      <dgm:spPr/>
      <dgm:t>
        <a:bodyPr/>
        <a:lstStyle/>
        <a:p>
          <a:endParaRPr lang="en-GB"/>
        </a:p>
      </dgm:t>
    </dgm:pt>
    <dgm:pt modelId="{75512D07-01C9-466C-B78C-B396619A8AC0}">
      <dgm:prSet phldrT="[Text]"/>
      <dgm:spPr/>
      <dgm:t>
        <a:bodyPr/>
        <a:lstStyle/>
        <a:p>
          <a:r>
            <a:rPr lang="en-GB" dirty="0" smtClean="0"/>
            <a:t>Community engagement &amp; empowerment </a:t>
          </a:r>
          <a:endParaRPr lang="en-GB" dirty="0"/>
        </a:p>
      </dgm:t>
    </dgm:pt>
    <dgm:pt modelId="{568FE4D5-013D-42DA-8DF9-D24F5292B41E}" type="parTrans" cxnId="{73F6E7C0-1596-46ED-84F2-EA9A7F754B21}">
      <dgm:prSet/>
      <dgm:spPr/>
      <dgm:t>
        <a:bodyPr/>
        <a:lstStyle/>
        <a:p>
          <a:endParaRPr lang="en-GB"/>
        </a:p>
      </dgm:t>
    </dgm:pt>
    <dgm:pt modelId="{78D6B773-E55E-448A-8137-8326C11FC1D6}" type="sibTrans" cxnId="{73F6E7C0-1596-46ED-84F2-EA9A7F754B21}">
      <dgm:prSet/>
      <dgm:spPr/>
      <dgm:t>
        <a:bodyPr/>
        <a:lstStyle/>
        <a:p>
          <a:endParaRPr lang="en-GB"/>
        </a:p>
      </dgm:t>
    </dgm:pt>
    <dgm:pt modelId="{D0D706FE-722F-4D5A-B996-45B08EBEFF10}">
      <dgm:prSet phldrT="[Text]"/>
      <dgm:spPr/>
      <dgm:t>
        <a:bodyPr/>
        <a:lstStyle/>
        <a:p>
          <a:r>
            <a:rPr lang="en-GB" dirty="0" smtClean="0"/>
            <a:t>Participatory democracy</a:t>
          </a:r>
          <a:endParaRPr lang="en-GB" dirty="0"/>
        </a:p>
      </dgm:t>
    </dgm:pt>
    <dgm:pt modelId="{4A5D3981-5EAE-43F5-9DFF-2942B402A940}" type="parTrans" cxnId="{ADA9658C-8E71-4110-9E4A-DFAAD42FEDAF}">
      <dgm:prSet/>
      <dgm:spPr/>
      <dgm:t>
        <a:bodyPr/>
        <a:lstStyle/>
        <a:p>
          <a:endParaRPr lang="en-GB"/>
        </a:p>
      </dgm:t>
    </dgm:pt>
    <dgm:pt modelId="{861E7F02-695A-47F3-AAA3-28B166062632}" type="sibTrans" cxnId="{ADA9658C-8E71-4110-9E4A-DFAAD42FEDAF}">
      <dgm:prSet/>
      <dgm:spPr/>
      <dgm:t>
        <a:bodyPr/>
        <a:lstStyle/>
        <a:p>
          <a:endParaRPr lang="en-GB"/>
        </a:p>
      </dgm:t>
    </dgm:pt>
    <dgm:pt modelId="{3B72B20A-C6EC-46CB-8368-EEC240CB5897}" type="pres">
      <dgm:prSet presAssocID="{A43B1DB7-3DC2-4CEB-AAE1-7F06F1CE3AB5}" presName="Name0" presStyleCnt="0">
        <dgm:presLayoutVars>
          <dgm:dir/>
          <dgm:animLvl val="lvl"/>
          <dgm:resizeHandles val="exact"/>
        </dgm:presLayoutVars>
      </dgm:prSet>
      <dgm:spPr/>
    </dgm:pt>
    <dgm:pt modelId="{180321ED-3AAE-43F9-829D-1786A822782D}" type="pres">
      <dgm:prSet presAssocID="{A43B1DB7-3DC2-4CEB-AAE1-7F06F1CE3AB5}" presName="dummy" presStyleCnt="0"/>
      <dgm:spPr/>
    </dgm:pt>
    <dgm:pt modelId="{356925FA-B385-4902-BD82-1D1C6D7807C9}" type="pres">
      <dgm:prSet presAssocID="{A43B1DB7-3DC2-4CEB-AAE1-7F06F1CE3AB5}" presName="linH" presStyleCnt="0"/>
      <dgm:spPr/>
    </dgm:pt>
    <dgm:pt modelId="{3D667CD0-74ED-43B3-A2EB-1F131C234B58}" type="pres">
      <dgm:prSet presAssocID="{A43B1DB7-3DC2-4CEB-AAE1-7F06F1CE3AB5}" presName="padding1" presStyleCnt="0"/>
      <dgm:spPr/>
    </dgm:pt>
    <dgm:pt modelId="{B8E5068B-63F9-46CC-A084-331F9DA4DCE6}" type="pres">
      <dgm:prSet presAssocID="{5D4975FA-0EAD-4C83-88DC-E1348069FD02}" presName="linV" presStyleCnt="0"/>
      <dgm:spPr/>
    </dgm:pt>
    <dgm:pt modelId="{8E2B2CF7-C31B-4C54-8D14-890D6A3AADD2}" type="pres">
      <dgm:prSet presAssocID="{5D4975FA-0EAD-4C83-88DC-E1348069FD02}" presName="spVertical1" presStyleCnt="0"/>
      <dgm:spPr/>
    </dgm:pt>
    <dgm:pt modelId="{A5EA1FC8-F8C3-4E71-A12F-98C6D0A5F34D}" type="pres">
      <dgm:prSet presAssocID="{5D4975FA-0EAD-4C83-88DC-E1348069FD02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F44333-C287-46CF-BA3D-49918DD24505}" type="pres">
      <dgm:prSet presAssocID="{5D4975FA-0EAD-4C83-88DC-E1348069FD02}" presName="spVertical2" presStyleCnt="0"/>
      <dgm:spPr/>
    </dgm:pt>
    <dgm:pt modelId="{21B8FBE2-C4BC-4B11-904B-B9195B587B75}" type="pres">
      <dgm:prSet presAssocID="{5D4975FA-0EAD-4C83-88DC-E1348069FD02}" presName="spVertical3" presStyleCnt="0"/>
      <dgm:spPr/>
    </dgm:pt>
    <dgm:pt modelId="{1BEE1134-9C0C-4C28-B21F-33EAEE65D124}" type="pres">
      <dgm:prSet presAssocID="{DF74211C-FCF6-4B0A-BCAD-A80C3E8D9428}" presName="space" presStyleCnt="0"/>
      <dgm:spPr/>
    </dgm:pt>
    <dgm:pt modelId="{541E0C8B-8E70-4563-BD02-097BDF9AF85F}" type="pres">
      <dgm:prSet presAssocID="{75512D07-01C9-466C-B78C-B396619A8AC0}" presName="linV" presStyleCnt="0"/>
      <dgm:spPr/>
    </dgm:pt>
    <dgm:pt modelId="{DC9C6123-A4B5-40A8-A10B-065C39EA9B34}" type="pres">
      <dgm:prSet presAssocID="{75512D07-01C9-466C-B78C-B396619A8AC0}" presName="spVertical1" presStyleCnt="0"/>
      <dgm:spPr/>
    </dgm:pt>
    <dgm:pt modelId="{915C569B-8845-4F54-8D1D-D93FB26CC5C9}" type="pres">
      <dgm:prSet presAssocID="{75512D07-01C9-466C-B78C-B396619A8AC0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F7C960-88C8-4200-8138-DAE62F8F3AD3}" type="pres">
      <dgm:prSet presAssocID="{75512D07-01C9-466C-B78C-B396619A8AC0}" presName="spVertical2" presStyleCnt="0"/>
      <dgm:spPr/>
    </dgm:pt>
    <dgm:pt modelId="{3A35F133-1BB9-4C30-9B47-C4841EE9E9AA}" type="pres">
      <dgm:prSet presAssocID="{75512D07-01C9-466C-B78C-B396619A8AC0}" presName="spVertical3" presStyleCnt="0"/>
      <dgm:spPr/>
    </dgm:pt>
    <dgm:pt modelId="{13F8B942-A19C-4D91-B556-0AFD1BB8C97D}" type="pres">
      <dgm:prSet presAssocID="{78D6B773-E55E-448A-8137-8326C11FC1D6}" presName="space" presStyleCnt="0"/>
      <dgm:spPr/>
    </dgm:pt>
    <dgm:pt modelId="{C8B3915D-4B78-481A-83BA-250ED4B472A4}" type="pres">
      <dgm:prSet presAssocID="{D0D706FE-722F-4D5A-B996-45B08EBEFF10}" presName="linV" presStyleCnt="0"/>
      <dgm:spPr/>
    </dgm:pt>
    <dgm:pt modelId="{320CA9C6-86A6-4841-9C5E-265C6AE61623}" type="pres">
      <dgm:prSet presAssocID="{D0D706FE-722F-4D5A-B996-45B08EBEFF10}" presName="spVertical1" presStyleCnt="0"/>
      <dgm:spPr/>
    </dgm:pt>
    <dgm:pt modelId="{07A8B5D2-50E0-4284-9E78-B3736F85607E}" type="pres">
      <dgm:prSet presAssocID="{D0D706FE-722F-4D5A-B996-45B08EBEFF10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B7CCA2-0A4E-4DD7-B097-CF0E8FBE0622}" type="pres">
      <dgm:prSet presAssocID="{D0D706FE-722F-4D5A-B996-45B08EBEFF10}" presName="spVertical2" presStyleCnt="0"/>
      <dgm:spPr/>
    </dgm:pt>
    <dgm:pt modelId="{76F36CBB-02F9-46F4-82B8-28BD6E0D5410}" type="pres">
      <dgm:prSet presAssocID="{D0D706FE-722F-4D5A-B996-45B08EBEFF10}" presName="spVertical3" presStyleCnt="0"/>
      <dgm:spPr/>
    </dgm:pt>
    <dgm:pt modelId="{9C73BD4D-23BC-49F9-A6C0-970695AE623E}" type="pres">
      <dgm:prSet presAssocID="{A43B1DB7-3DC2-4CEB-AAE1-7F06F1CE3AB5}" presName="padding2" presStyleCnt="0"/>
      <dgm:spPr/>
    </dgm:pt>
    <dgm:pt modelId="{FC87E18D-0AA1-4F90-958C-3DB39BEE02DD}" type="pres">
      <dgm:prSet presAssocID="{A43B1DB7-3DC2-4CEB-AAE1-7F06F1CE3AB5}" presName="negArrow" presStyleCnt="0"/>
      <dgm:spPr/>
    </dgm:pt>
    <dgm:pt modelId="{E59F2C49-89BC-4FE6-9C96-0FD31689547E}" type="pres">
      <dgm:prSet presAssocID="{A43B1DB7-3DC2-4CEB-AAE1-7F06F1CE3AB5}" presName="backgroundArrow" presStyleLbl="node1" presStyleIdx="0" presStyleCnt="1" custLinFactNeighborX="531" custLinFactNeighborY="1058"/>
      <dgm:spPr/>
    </dgm:pt>
  </dgm:ptLst>
  <dgm:cxnLst>
    <dgm:cxn modelId="{3E967088-69AB-4669-B960-453367B542DD}" srcId="{A43B1DB7-3DC2-4CEB-AAE1-7F06F1CE3AB5}" destId="{5D4975FA-0EAD-4C83-88DC-E1348069FD02}" srcOrd="0" destOrd="0" parTransId="{888E44A4-CB78-46BC-90FA-50D95C02D957}" sibTransId="{DF74211C-FCF6-4B0A-BCAD-A80C3E8D9428}"/>
    <dgm:cxn modelId="{376C2C6F-1C99-4E06-98E1-D9C42849B554}" type="presOf" srcId="{75512D07-01C9-466C-B78C-B396619A8AC0}" destId="{915C569B-8845-4F54-8D1D-D93FB26CC5C9}" srcOrd="0" destOrd="0" presId="urn:microsoft.com/office/officeart/2005/8/layout/hProcess3"/>
    <dgm:cxn modelId="{ADA9658C-8E71-4110-9E4A-DFAAD42FEDAF}" srcId="{A43B1DB7-3DC2-4CEB-AAE1-7F06F1CE3AB5}" destId="{D0D706FE-722F-4D5A-B996-45B08EBEFF10}" srcOrd="2" destOrd="0" parTransId="{4A5D3981-5EAE-43F5-9DFF-2942B402A940}" sibTransId="{861E7F02-695A-47F3-AAA3-28B166062632}"/>
    <dgm:cxn modelId="{73F6E7C0-1596-46ED-84F2-EA9A7F754B21}" srcId="{A43B1DB7-3DC2-4CEB-AAE1-7F06F1CE3AB5}" destId="{75512D07-01C9-466C-B78C-B396619A8AC0}" srcOrd="1" destOrd="0" parTransId="{568FE4D5-013D-42DA-8DF9-D24F5292B41E}" sibTransId="{78D6B773-E55E-448A-8137-8326C11FC1D6}"/>
    <dgm:cxn modelId="{6FCF6E23-414E-4723-9065-9AF1EBE3D67E}" type="presOf" srcId="{A43B1DB7-3DC2-4CEB-AAE1-7F06F1CE3AB5}" destId="{3B72B20A-C6EC-46CB-8368-EEC240CB5897}" srcOrd="0" destOrd="0" presId="urn:microsoft.com/office/officeart/2005/8/layout/hProcess3"/>
    <dgm:cxn modelId="{26F27D23-F1F4-4538-9588-E091DA4EF1FB}" type="presOf" srcId="{5D4975FA-0EAD-4C83-88DC-E1348069FD02}" destId="{A5EA1FC8-F8C3-4E71-A12F-98C6D0A5F34D}" srcOrd="0" destOrd="0" presId="urn:microsoft.com/office/officeart/2005/8/layout/hProcess3"/>
    <dgm:cxn modelId="{6C15586A-2413-4D9B-A14A-8BAB40B819F5}" type="presOf" srcId="{D0D706FE-722F-4D5A-B996-45B08EBEFF10}" destId="{07A8B5D2-50E0-4284-9E78-B3736F85607E}" srcOrd="0" destOrd="0" presId="urn:microsoft.com/office/officeart/2005/8/layout/hProcess3"/>
    <dgm:cxn modelId="{BE4A362D-C264-41E3-8155-14FF09DF8B31}" type="presParOf" srcId="{3B72B20A-C6EC-46CB-8368-EEC240CB5897}" destId="{180321ED-3AAE-43F9-829D-1786A822782D}" srcOrd="0" destOrd="0" presId="urn:microsoft.com/office/officeart/2005/8/layout/hProcess3"/>
    <dgm:cxn modelId="{C5A428EA-6A39-40C8-9446-69A3B527BFEF}" type="presParOf" srcId="{3B72B20A-C6EC-46CB-8368-EEC240CB5897}" destId="{356925FA-B385-4902-BD82-1D1C6D7807C9}" srcOrd="1" destOrd="0" presId="urn:microsoft.com/office/officeart/2005/8/layout/hProcess3"/>
    <dgm:cxn modelId="{14B788A4-A11F-4E6A-9EA9-A871063E138C}" type="presParOf" srcId="{356925FA-B385-4902-BD82-1D1C6D7807C9}" destId="{3D667CD0-74ED-43B3-A2EB-1F131C234B58}" srcOrd="0" destOrd="0" presId="urn:microsoft.com/office/officeart/2005/8/layout/hProcess3"/>
    <dgm:cxn modelId="{F6F8B22B-0082-4EAA-A55A-7B288B66C597}" type="presParOf" srcId="{356925FA-B385-4902-BD82-1D1C6D7807C9}" destId="{B8E5068B-63F9-46CC-A084-331F9DA4DCE6}" srcOrd="1" destOrd="0" presId="urn:microsoft.com/office/officeart/2005/8/layout/hProcess3"/>
    <dgm:cxn modelId="{5522C530-FE4F-49E9-96C1-2793A7267A79}" type="presParOf" srcId="{B8E5068B-63F9-46CC-A084-331F9DA4DCE6}" destId="{8E2B2CF7-C31B-4C54-8D14-890D6A3AADD2}" srcOrd="0" destOrd="0" presId="urn:microsoft.com/office/officeart/2005/8/layout/hProcess3"/>
    <dgm:cxn modelId="{02BE8A74-B031-4DA1-B9F5-2E27D94955A7}" type="presParOf" srcId="{B8E5068B-63F9-46CC-A084-331F9DA4DCE6}" destId="{A5EA1FC8-F8C3-4E71-A12F-98C6D0A5F34D}" srcOrd="1" destOrd="0" presId="urn:microsoft.com/office/officeart/2005/8/layout/hProcess3"/>
    <dgm:cxn modelId="{F775D4E5-93F6-4724-8FC9-50E84D088036}" type="presParOf" srcId="{B8E5068B-63F9-46CC-A084-331F9DA4DCE6}" destId="{02F44333-C287-46CF-BA3D-49918DD24505}" srcOrd="2" destOrd="0" presId="urn:microsoft.com/office/officeart/2005/8/layout/hProcess3"/>
    <dgm:cxn modelId="{ADA6F615-CFB8-44F2-B61D-83DFE91EFF04}" type="presParOf" srcId="{B8E5068B-63F9-46CC-A084-331F9DA4DCE6}" destId="{21B8FBE2-C4BC-4B11-904B-B9195B587B75}" srcOrd="3" destOrd="0" presId="urn:microsoft.com/office/officeart/2005/8/layout/hProcess3"/>
    <dgm:cxn modelId="{BB4C1DF3-2BF4-4EC5-9B09-C0BE0509362D}" type="presParOf" srcId="{356925FA-B385-4902-BD82-1D1C6D7807C9}" destId="{1BEE1134-9C0C-4C28-B21F-33EAEE65D124}" srcOrd="2" destOrd="0" presId="urn:microsoft.com/office/officeart/2005/8/layout/hProcess3"/>
    <dgm:cxn modelId="{2BA96226-037E-4679-83D2-D9F3B6FC6144}" type="presParOf" srcId="{356925FA-B385-4902-BD82-1D1C6D7807C9}" destId="{541E0C8B-8E70-4563-BD02-097BDF9AF85F}" srcOrd="3" destOrd="0" presId="urn:microsoft.com/office/officeart/2005/8/layout/hProcess3"/>
    <dgm:cxn modelId="{FE6518AB-A3A2-4E14-B5B2-975E268F5A50}" type="presParOf" srcId="{541E0C8B-8E70-4563-BD02-097BDF9AF85F}" destId="{DC9C6123-A4B5-40A8-A10B-065C39EA9B34}" srcOrd="0" destOrd="0" presId="urn:microsoft.com/office/officeart/2005/8/layout/hProcess3"/>
    <dgm:cxn modelId="{9CA9B9FB-3AC6-4026-A6D0-2E20A0F459E6}" type="presParOf" srcId="{541E0C8B-8E70-4563-BD02-097BDF9AF85F}" destId="{915C569B-8845-4F54-8D1D-D93FB26CC5C9}" srcOrd="1" destOrd="0" presId="urn:microsoft.com/office/officeart/2005/8/layout/hProcess3"/>
    <dgm:cxn modelId="{7EFCA9DF-02E6-4642-9CF2-85E62C8E6F94}" type="presParOf" srcId="{541E0C8B-8E70-4563-BD02-097BDF9AF85F}" destId="{98F7C960-88C8-4200-8138-DAE62F8F3AD3}" srcOrd="2" destOrd="0" presId="urn:microsoft.com/office/officeart/2005/8/layout/hProcess3"/>
    <dgm:cxn modelId="{091087FF-A7A3-4F42-9FF2-12970B8786ED}" type="presParOf" srcId="{541E0C8B-8E70-4563-BD02-097BDF9AF85F}" destId="{3A35F133-1BB9-4C30-9B47-C4841EE9E9AA}" srcOrd="3" destOrd="0" presId="urn:microsoft.com/office/officeart/2005/8/layout/hProcess3"/>
    <dgm:cxn modelId="{BE528D3D-B53A-4BB6-B937-ECAD6BDBC511}" type="presParOf" srcId="{356925FA-B385-4902-BD82-1D1C6D7807C9}" destId="{13F8B942-A19C-4D91-B556-0AFD1BB8C97D}" srcOrd="4" destOrd="0" presId="urn:microsoft.com/office/officeart/2005/8/layout/hProcess3"/>
    <dgm:cxn modelId="{57C57E8C-5F25-43C2-AAFE-7F7870FBB0F7}" type="presParOf" srcId="{356925FA-B385-4902-BD82-1D1C6D7807C9}" destId="{C8B3915D-4B78-481A-83BA-250ED4B472A4}" srcOrd="5" destOrd="0" presId="urn:microsoft.com/office/officeart/2005/8/layout/hProcess3"/>
    <dgm:cxn modelId="{6E9080BF-1640-4324-8038-DA0FA731CD21}" type="presParOf" srcId="{C8B3915D-4B78-481A-83BA-250ED4B472A4}" destId="{320CA9C6-86A6-4841-9C5E-265C6AE61623}" srcOrd="0" destOrd="0" presId="urn:microsoft.com/office/officeart/2005/8/layout/hProcess3"/>
    <dgm:cxn modelId="{3B427FAE-62D2-4E08-BA8C-FF90DFC55226}" type="presParOf" srcId="{C8B3915D-4B78-481A-83BA-250ED4B472A4}" destId="{07A8B5D2-50E0-4284-9E78-B3736F85607E}" srcOrd="1" destOrd="0" presId="urn:microsoft.com/office/officeart/2005/8/layout/hProcess3"/>
    <dgm:cxn modelId="{459FC006-7377-46D7-9760-3840548851E9}" type="presParOf" srcId="{C8B3915D-4B78-481A-83BA-250ED4B472A4}" destId="{48B7CCA2-0A4E-4DD7-B097-CF0E8FBE0622}" srcOrd="2" destOrd="0" presId="urn:microsoft.com/office/officeart/2005/8/layout/hProcess3"/>
    <dgm:cxn modelId="{2683A8DD-49B4-43C9-B969-E292CB8F3268}" type="presParOf" srcId="{C8B3915D-4B78-481A-83BA-250ED4B472A4}" destId="{76F36CBB-02F9-46F4-82B8-28BD6E0D5410}" srcOrd="3" destOrd="0" presId="urn:microsoft.com/office/officeart/2005/8/layout/hProcess3"/>
    <dgm:cxn modelId="{4F955B91-9E46-441F-AC2B-3D029E2AA52B}" type="presParOf" srcId="{356925FA-B385-4902-BD82-1D1C6D7807C9}" destId="{9C73BD4D-23BC-49F9-A6C0-970695AE623E}" srcOrd="6" destOrd="0" presId="urn:microsoft.com/office/officeart/2005/8/layout/hProcess3"/>
    <dgm:cxn modelId="{1D3E606B-1A87-4534-8F26-981A1F1F6775}" type="presParOf" srcId="{356925FA-B385-4902-BD82-1D1C6D7807C9}" destId="{FC87E18D-0AA1-4F90-958C-3DB39BEE02DD}" srcOrd="7" destOrd="0" presId="urn:microsoft.com/office/officeart/2005/8/layout/hProcess3"/>
    <dgm:cxn modelId="{BB7E7125-9A48-4311-B828-3E013DB335AF}" type="presParOf" srcId="{356925FA-B385-4902-BD82-1D1C6D7807C9}" destId="{E59F2C49-89BC-4FE6-9C96-0FD31689547E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2C49-89BC-4FE6-9C96-0FD31689547E}">
      <dsp:nvSpPr>
        <dsp:cNvPr id="0" name=""/>
        <dsp:cNvSpPr/>
      </dsp:nvSpPr>
      <dsp:spPr>
        <a:xfrm>
          <a:off x="0" y="848030"/>
          <a:ext cx="6961249" cy="261922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8B5D2-50E0-4284-9E78-B3736F85607E}">
      <dsp:nvSpPr>
        <dsp:cNvPr id="0" name=""/>
        <dsp:cNvSpPr/>
      </dsp:nvSpPr>
      <dsp:spPr>
        <a:xfrm>
          <a:off x="4587694" y="1475124"/>
          <a:ext cx="1677429" cy="130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Participatory democracy</a:t>
          </a:r>
          <a:endParaRPr lang="en-GB" sz="2100" kern="1200" dirty="0"/>
        </a:p>
      </dsp:txBody>
      <dsp:txXfrm>
        <a:off x="4587694" y="1475124"/>
        <a:ext cx="1677429" cy="1309611"/>
      </dsp:txXfrm>
    </dsp:sp>
    <dsp:sp modelId="{915C569B-8845-4F54-8D1D-D93FB26CC5C9}">
      <dsp:nvSpPr>
        <dsp:cNvPr id="0" name=""/>
        <dsp:cNvSpPr/>
      </dsp:nvSpPr>
      <dsp:spPr>
        <a:xfrm>
          <a:off x="2574778" y="1475124"/>
          <a:ext cx="1677429" cy="130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Community engagement &amp; empowerment </a:t>
          </a:r>
          <a:endParaRPr lang="en-GB" sz="2100" kern="1200" dirty="0"/>
        </a:p>
      </dsp:txBody>
      <dsp:txXfrm>
        <a:off x="2574778" y="1475124"/>
        <a:ext cx="1677429" cy="1309611"/>
      </dsp:txXfrm>
    </dsp:sp>
    <dsp:sp modelId="{A5EA1FC8-F8C3-4E71-A12F-98C6D0A5F34D}">
      <dsp:nvSpPr>
        <dsp:cNvPr id="0" name=""/>
        <dsp:cNvSpPr/>
      </dsp:nvSpPr>
      <dsp:spPr>
        <a:xfrm>
          <a:off x="561862" y="1475124"/>
          <a:ext cx="1677429" cy="130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Participatory budgeting </a:t>
          </a:r>
          <a:endParaRPr lang="en-GB" sz="2100" kern="1200" dirty="0"/>
        </a:p>
      </dsp:txBody>
      <dsp:txXfrm>
        <a:off x="561862" y="1475124"/>
        <a:ext cx="1677429" cy="130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8693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2"/>
            <a:ext cx="2949099" cy="498693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r">
              <a:defRPr sz="1200"/>
            </a:lvl1pPr>
          </a:lstStyle>
          <a:p>
            <a:fld id="{2448827A-6646-4EF9-85C0-55E3B7577FFC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9" tIns="46114" rIns="92229" bIns="46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5"/>
          </a:xfrm>
          <a:prstGeom prst="rect">
            <a:avLst/>
          </a:prstGeom>
        </p:spPr>
        <p:txBody>
          <a:bodyPr vert="horz" lIns="92229" tIns="46114" rIns="92229" bIns="46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8692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8692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r">
              <a:defRPr sz="1200"/>
            </a:lvl1pPr>
          </a:lstStyle>
          <a:p>
            <a:fld id="{CBD8AB83-5F7F-4DC5-8196-51F91B04D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3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1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0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52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32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6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8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928" indent="-172928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4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3308"/>
            <a:ext cx="5444490" cy="44335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0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479" y="4783307"/>
            <a:ext cx="5819034" cy="4815927"/>
          </a:xfrm>
        </p:spPr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5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3308"/>
            <a:ext cx="5444490" cy="429464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5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5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AB83-5F7F-4DC5-8196-51F91B04D8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0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6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2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7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4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6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2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7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6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9702-17E8-4EDD-AC2D-372A4BF06691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9905C-B7AB-45CB-8291-D4AD43F527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cotland.scot/" TargetMode="External"/><Relationship Id="rId7" Type="http://schemas.openxmlformats.org/officeDocument/2006/relationships/hyperlink" Target="http://www.pbscotlan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19" y="1050511"/>
            <a:ext cx="2403770" cy="1914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8810"/>
            <a:ext cx="3185556" cy="1706934"/>
          </a:xfrm>
        </p:spPr>
        <p:txBody>
          <a:bodyPr>
            <a:noAutofit/>
          </a:bodyPr>
          <a:lstStyle/>
          <a:p>
            <a:r>
              <a:rPr lang="en-GB" sz="3000" dirty="0"/>
              <a:t>PB Scotland Network Learning Event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3889"/>
            <a:ext cx="6858000" cy="1146711"/>
          </a:xfrm>
        </p:spPr>
        <p:txBody>
          <a:bodyPr>
            <a:normAutofit/>
          </a:bodyPr>
          <a:lstStyle/>
          <a:p>
            <a:r>
              <a:rPr lang="en-GB" sz="3300" b="1" dirty="0"/>
              <a:t>The Foundations of Participatory Budgeting</a:t>
            </a:r>
          </a:p>
        </p:txBody>
      </p:sp>
    </p:spTree>
    <p:extLst>
      <p:ext uri="{BB962C8B-B14F-4D97-AF65-F5344CB8AC3E}">
        <p14:creationId xmlns:p14="http://schemas.microsoft.com/office/powerpoint/2010/main" val="18135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264" y="666673"/>
            <a:ext cx="6172200" cy="4750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25" b="1" dirty="0"/>
              <a:t/>
            </a:r>
            <a:br>
              <a:rPr lang="en-US" sz="2025" b="1" dirty="0"/>
            </a:br>
            <a:r>
              <a:rPr lang="en-US" sz="2025" b="1" dirty="0"/>
              <a:t>Infographic overview of 1st Generation PB in Scotland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8435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699" y="1269100"/>
            <a:ext cx="6729627" cy="4370892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76700" y="5639991"/>
            <a:ext cx="55090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rgbClr val="4B4B4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800">
                <a:solidFill>
                  <a:srgbClr val="4B4B4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050" b="1" dirty="0">
                <a:solidFill>
                  <a:schemeClr val="tx1"/>
                </a:solidFill>
              </a:rPr>
              <a:t>Source: </a:t>
            </a:r>
            <a:r>
              <a:rPr lang="en-GB" altLang="en-US" sz="1050" dirty="0">
                <a:solidFill>
                  <a:schemeClr val="tx1"/>
                </a:solidFill>
              </a:rPr>
              <a:t> Review of 1st Generation Participatory Budgeting in Scotland Report by What Works Scotland (20 October 2016)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58" y="5767358"/>
            <a:ext cx="1594247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9565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mall grants PB 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87055"/>
            <a:ext cx="8182841" cy="503601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community receives money to distribute through PB. </a:t>
            </a:r>
          </a:p>
          <a:p>
            <a:r>
              <a:rPr lang="en-GB" sz="2400" dirty="0" smtClean="0"/>
              <a:t>A steering group of community members and an elected rep is established to decide on the process, bid limits, priorities and rules.</a:t>
            </a:r>
          </a:p>
          <a:p>
            <a:r>
              <a:rPr lang="en-GB" sz="2400" dirty="0" smtClean="0"/>
              <a:t>The process is given a local name and publicised in the community to applicants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and citizens. </a:t>
            </a:r>
          </a:p>
          <a:p>
            <a:r>
              <a:rPr lang="en-GB" sz="2400" dirty="0" smtClean="0"/>
              <a:t>Applicants attend information </a:t>
            </a:r>
          </a:p>
          <a:p>
            <a:pPr marL="0" indent="0">
              <a:buNone/>
            </a:pPr>
            <a:r>
              <a:rPr lang="en-GB" sz="2400" dirty="0" smtClean="0"/>
              <a:t>sessions, check that it is the right </a:t>
            </a:r>
          </a:p>
          <a:p>
            <a:pPr marL="0" indent="0">
              <a:buNone/>
            </a:pPr>
            <a:r>
              <a:rPr lang="en-GB" sz="2400" dirty="0" smtClean="0"/>
              <a:t>fund for them and apply to be </a:t>
            </a:r>
          </a:p>
          <a:p>
            <a:pPr marL="0" indent="0">
              <a:buNone/>
            </a:pPr>
            <a:r>
              <a:rPr lang="en-GB" sz="2400" dirty="0" smtClean="0"/>
              <a:t>included in the voting.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796" y="3639127"/>
            <a:ext cx="4156364" cy="3117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28" y="93456"/>
            <a:ext cx="198137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/>
          <a:lstStyle/>
          <a:p>
            <a:r>
              <a:rPr lang="en-GB" dirty="0" smtClean="0"/>
              <a:t>Small grants PB 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681017"/>
            <a:ext cx="8238259" cy="475672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Steering group screen applications.</a:t>
            </a:r>
          </a:p>
          <a:p>
            <a:r>
              <a:rPr lang="en-GB" sz="2400" dirty="0" smtClean="0"/>
              <a:t>A voting event takes place, community members listen and discuss bids, decide who to fund. </a:t>
            </a:r>
          </a:p>
          <a:p>
            <a:r>
              <a:rPr lang="en-GB" sz="2400" dirty="0" smtClean="0"/>
              <a:t>Applicants receive funds </a:t>
            </a:r>
          </a:p>
          <a:p>
            <a:pPr marL="0" indent="0">
              <a:buNone/>
            </a:pPr>
            <a:r>
              <a:rPr lang="en-GB" sz="2400" dirty="0" smtClean="0"/>
              <a:t>with a proportionate grant </a:t>
            </a:r>
          </a:p>
          <a:p>
            <a:pPr marL="0" indent="0">
              <a:buNone/>
            </a:pPr>
            <a:r>
              <a:rPr lang="en-GB" sz="2400" dirty="0" smtClean="0"/>
              <a:t>agreement &amp; evaluation </a:t>
            </a:r>
          </a:p>
          <a:p>
            <a:r>
              <a:rPr lang="en-GB" sz="2400" dirty="0" smtClean="0"/>
              <a:t>Evaluate, learn, inform</a:t>
            </a:r>
          </a:p>
          <a:p>
            <a:pPr marL="0" indent="0">
              <a:buNone/>
            </a:pPr>
            <a:r>
              <a:rPr lang="en-GB" sz="2400" dirty="0" smtClean="0"/>
              <a:t> and repeat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886" y="3177310"/>
            <a:ext cx="4835041" cy="362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28" y="69808"/>
            <a:ext cx="198137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0" y="46903"/>
            <a:ext cx="8925636" cy="6130060"/>
            <a:chOff x="0" y="46903"/>
            <a:chExt cx="8925636" cy="6130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65" t="1039" r="500"/>
            <a:stretch/>
          </p:blipFill>
          <p:spPr>
            <a:xfrm>
              <a:off x="0" y="46903"/>
              <a:ext cx="8925636" cy="61300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86651" y="3425588"/>
              <a:ext cx="3138985" cy="191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26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 of PB in Scotland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66" y="2226469"/>
            <a:ext cx="8274133" cy="3943422"/>
          </a:xfrm>
        </p:spPr>
        <p:txBody>
          <a:bodyPr>
            <a:normAutofit fontScale="92500" lnSpcReduction="10000"/>
          </a:bodyPr>
          <a:lstStyle/>
          <a:p>
            <a:r>
              <a:rPr lang="en-GB" sz="2250" dirty="0"/>
              <a:t>Good PB needs local community capacity building support</a:t>
            </a:r>
          </a:p>
          <a:p>
            <a:pPr marL="0" indent="0">
              <a:buNone/>
            </a:pPr>
            <a:r>
              <a:rPr lang="en-GB" sz="2250" dirty="0"/>
              <a:t> – whose role is this?</a:t>
            </a:r>
          </a:p>
          <a:p>
            <a:endParaRPr lang="en-GB" sz="2250" dirty="0"/>
          </a:p>
          <a:p>
            <a:r>
              <a:rPr lang="en-GB" sz="2250" dirty="0"/>
              <a:t>We need to keep hold of PB that </a:t>
            </a:r>
            <a:r>
              <a:rPr lang="en-GB" sz="2250" dirty="0" smtClean="0"/>
              <a:t>meaningfully engages </a:t>
            </a:r>
            <a:r>
              <a:rPr lang="en-GB" sz="2250" dirty="0"/>
              <a:t>the community – but how can judge quality?  </a:t>
            </a:r>
          </a:p>
          <a:p>
            <a:endParaRPr lang="en-GB" sz="2250" dirty="0"/>
          </a:p>
          <a:p>
            <a:r>
              <a:rPr lang="en-GB" sz="2250" dirty="0"/>
              <a:t>Dialogue and discussion are ‘where the magic happens’ – how can that be maintained alongside mainstreaming and PB online?</a:t>
            </a:r>
          </a:p>
          <a:p>
            <a:endParaRPr lang="en-GB" sz="2250" dirty="0"/>
          </a:p>
          <a:p>
            <a:r>
              <a:rPr lang="en-GB" sz="2250" dirty="0"/>
              <a:t>How can we make the leap from community organisations supporting citizens in their own PB events to mainstream PB processes?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878" y="385674"/>
            <a:ext cx="1979848" cy="1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378" y="2959184"/>
            <a:ext cx="7886700" cy="935181"/>
          </a:xfrm>
        </p:spPr>
        <p:txBody>
          <a:bodyPr>
            <a:normAutofit fontScale="90000"/>
          </a:bodyPr>
          <a:lstStyle/>
          <a:p>
            <a:r>
              <a:rPr lang="en-GB" dirty="0"/>
              <a:t>	</a:t>
            </a:r>
            <a:r>
              <a:rPr lang="en-GB" dirty="0" smtClean="0"/>
              <a:t>						</a:t>
            </a:r>
            <a:r>
              <a:rPr lang="en-GB" sz="2700" dirty="0">
                <a:hlinkClick r:id="rId3"/>
              </a:rPr>
              <a:t>www.pbscotland.scot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700" dirty="0"/>
              <a:t>						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87779" y="659270"/>
            <a:ext cx="1975275" cy="157290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230711" y="659270"/>
            <a:ext cx="6010186" cy="4701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80" y="4298019"/>
            <a:ext cx="1402272" cy="1317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2327" y="3057441"/>
            <a:ext cx="2586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hlinkClick r:id="rId7"/>
              </a:rPr>
              <a:t>www.pbscotland.org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537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1243"/>
            <a:ext cx="8028130" cy="6419682"/>
          </a:xfrm>
        </p:spPr>
      </p:pic>
    </p:spTree>
    <p:extLst>
      <p:ext uri="{BB962C8B-B14F-4D97-AF65-F5344CB8AC3E}">
        <p14:creationId xmlns:p14="http://schemas.microsoft.com/office/powerpoint/2010/main" val="39432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2229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Participatory Budgeting / </a:t>
            </a:r>
            <a:br>
              <a:rPr lang="en-GB" sz="3600" dirty="0" smtClean="0"/>
            </a:br>
            <a:r>
              <a:rPr lang="en-GB" sz="3600" dirty="0"/>
              <a:t>Community Choices </a:t>
            </a:r>
            <a:r>
              <a:rPr lang="en-GB" sz="3600" dirty="0" smtClean="0"/>
              <a:t>/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Community </a:t>
            </a:r>
            <a:r>
              <a:rPr lang="en-GB" sz="3600" dirty="0" smtClean="0"/>
              <a:t>Budgeting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‘Participatory budgeting is recognised internationally as a way for local people to have a direct say in how, and where, public funds can be used to address local needs.’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96" y="365126"/>
            <a:ext cx="1979848" cy="157290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785895"/>
              </p:ext>
            </p:extLst>
          </p:nvPr>
        </p:nvGraphicFramePr>
        <p:xfrm>
          <a:off x="914400" y="3288146"/>
          <a:ext cx="6961249" cy="425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45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4320" y="452582"/>
            <a:ext cx="9481321" cy="591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9865" y="398558"/>
            <a:ext cx="8053403" cy="994172"/>
          </a:xfrm>
        </p:spPr>
        <p:txBody>
          <a:bodyPr/>
          <a:lstStyle/>
          <a:p>
            <a:pPr algn="ctr"/>
            <a:r>
              <a:rPr lang="en-GB" dirty="0" smtClean="0"/>
              <a:t>Values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3138" y="1834582"/>
            <a:ext cx="4035044" cy="4446145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3000" b="0" dirty="0"/>
              <a:t>Local Ownership and direct involvement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3000" b="0" dirty="0"/>
              <a:t>Equality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3000" b="0" dirty="0"/>
              <a:t>Community development &amp; empowerment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3000" b="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3000" b="0" dirty="0"/>
              <a:t>Shared responsibility</a:t>
            </a:r>
          </a:p>
          <a:p>
            <a:endParaRPr lang="en-GB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8002" y="261677"/>
            <a:ext cx="1979848" cy="157290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9150" y="2087418"/>
            <a:ext cx="3887391" cy="3916218"/>
          </a:xfrm>
        </p:spPr>
        <p:txBody>
          <a:bodyPr>
            <a:normAutofit/>
          </a:bodyPr>
          <a:lstStyle/>
          <a:p>
            <a:r>
              <a:rPr lang="en-GB" dirty="0" smtClean="0"/>
              <a:t>Deliberation</a:t>
            </a:r>
          </a:p>
          <a:p>
            <a:endParaRPr lang="en-GB" dirty="0"/>
          </a:p>
          <a:p>
            <a:r>
              <a:rPr lang="en-GB" dirty="0"/>
              <a:t>Transparency</a:t>
            </a:r>
          </a:p>
          <a:p>
            <a:endParaRPr lang="en-GB" dirty="0"/>
          </a:p>
          <a:p>
            <a:r>
              <a:rPr lang="en-GB" dirty="0"/>
              <a:t>Moving toward the mainstream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2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Participatory Budgeting isn’t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7" y="1911927"/>
            <a:ext cx="8478982" cy="449810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Perfect </a:t>
            </a:r>
          </a:p>
          <a:p>
            <a:endParaRPr lang="en-GB" dirty="0"/>
          </a:p>
          <a:p>
            <a:r>
              <a:rPr lang="en-GB" dirty="0" smtClean="0"/>
              <a:t>Just the responsibility of communities </a:t>
            </a:r>
          </a:p>
          <a:p>
            <a:endParaRPr lang="en-GB" dirty="0" smtClean="0"/>
          </a:p>
          <a:p>
            <a:r>
              <a:rPr lang="en-GB" dirty="0" smtClean="0"/>
              <a:t>A way to cut budgets </a:t>
            </a:r>
            <a:endParaRPr lang="en-GB" sz="1650" dirty="0"/>
          </a:p>
          <a:p>
            <a:endParaRPr lang="en-GB" dirty="0" smtClean="0"/>
          </a:p>
          <a:p>
            <a:r>
              <a:rPr lang="en-GB" dirty="0" smtClean="0"/>
              <a:t>A silver bullet for engagement and democracy</a:t>
            </a:r>
            <a:endParaRPr lang="en-GB" sz="1800" dirty="0"/>
          </a:p>
          <a:p>
            <a:endParaRPr lang="en-GB" dirty="0" smtClean="0"/>
          </a:p>
          <a:p>
            <a:r>
              <a:rPr lang="en-GB" dirty="0" smtClean="0"/>
              <a:t>An attempt to pit community groups against each other</a:t>
            </a:r>
          </a:p>
          <a:p>
            <a:endParaRPr lang="en-GB" dirty="0"/>
          </a:p>
          <a:p>
            <a:r>
              <a:rPr lang="en-GB" dirty="0" smtClean="0"/>
              <a:t>A replacement for local representative democracy</a:t>
            </a:r>
            <a:endParaRPr lang="en-GB" sz="16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992" y="1615580"/>
            <a:ext cx="1979848" cy="1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868" y="475312"/>
            <a:ext cx="7886700" cy="7325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Scottish Government– Community Choices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59" y="1863684"/>
            <a:ext cx="8045533" cy="469413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2015/16: £700,000 in match funding for local authorities, awareness raising, research on digital support &amp; establishment of PB Scotland website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2016/17: </a:t>
            </a:r>
            <a:r>
              <a:rPr lang="en-GB" b="1" dirty="0" smtClean="0"/>
              <a:t>£1.7M Community Choices Fund </a:t>
            </a:r>
            <a:r>
              <a:rPr lang="en-GB" dirty="0" smtClean="0"/>
              <a:t>– split by local authorities and community organisations. £300,000 for support costs including evaluation, digital and establishment of PB Scotland Network.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2016: SNP manifesto “Setting councils a target of having at least 1 per cent of their budget subject to Community Choices budgeting…backed by the Community Choices Fund to help public bodies and community groups build on examples of best practice.”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2017/18: </a:t>
            </a:r>
            <a:r>
              <a:rPr lang="en-GB" b="1" dirty="0" smtClean="0"/>
              <a:t>£1.5M Community Choices Fund</a:t>
            </a:r>
            <a:r>
              <a:rPr lang="en-GB" dirty="0" smtClean="0"/>
              <a:t>, again evenly split. £500,000 on continued support costs and a secondment to </a:t>
            </a:r>
            <a:r>
              <a:rPr lang="en-GB" dirty="0" err="1" smtClean="0"/>
              <a:t>CoSLA</a:t>
            </a:r>
            <a:r>
              <a:rPr lang="en-GB" dirty="0" smtClean="0"/>
              <a:t> to help progress the 1% commitment. A focus moving toward mainstreaming PB.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3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23" y="429131"/>
            <a:ext cx="7886700" cy="5811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23" y="1597892"/>
            <a:ext cx="7886700" cy="455707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Local authorities</a:t>
            </a:r>
          </a:p>
          <a:p>
            <a:r>
              <a:rPr lang="en-GB" dirty="0" smtClean="0"/>
              <a:t>Community planning partnerships</a:t>
            </a:r>
          </a:p>
          <a:p>
            <a:r>
              <a:rPr lang="en-GB" dirty="0"/>
              <a:t>Health &amp; Social Care Partnerships</a:t>
            </a:r>
          </a:p>
          <a:p>
            <a:r>
              <a:rPr lang="en-GB" dirty="0" smtClean="0"/>
              <a:t>Community Councils</a:t>
            </a:r>
          </a:p>
          <a:p>
            <a:r>
              <a:rPr lang="en-GB" dirty="0" smtClean="0"/>
              <a:t>Police Scotland</a:t>
            </a:r>
          </a:p>
          <a:p>
            <a:r>
              <a:rPr lang="en-GB" dirty="0" smtClean="0"/>
              <a:t>Housing Associations</a:t>
            </a:r>
          </a:p>
          <a:p>
            <a:r>
              <a:rPr lang="en-GB" dirty="0" smtClean="0"/>
              <a:t>Regeneration Trusts</a:t>
            </a:r>
          </a:p>
          <a:p>
            <a:r>
              <a:rPr lang="en-GB" dirty="0" smtClean="0"/>
              <a:t>Development Trusts</a:t>
            </a:r>
          </a:p>
          <a:p>
            <a:r>
              <a:rPr lang="en-GB" dirty="0" smtClean="0"/>
              <a:t>Youth Councils </a:t>
            </a:r>
          </a:p>
          <a:p>
            <a:r>
              <a:rPr lang="en-GB" dirty="0" smtClean="0"/>
              <a:t>Equality Groups</a:t>
            </a:r>
          </a:p>
          <a:p>
            <a:r>
              <a:rPr lang="en-GB" dirty="0" smtClean="0"/>
              <a:t>Schools</a:t>
            </a:r>
          </a:p>
          <a:p>
            <a:r>
              <a:rPr lang="en-GB" dirty="0" smtClean="0"/>
              <a:t>Church groups</a:t>
            </a:r>
          </a:p>
          <a:p>
            <a:r>
              <a:rPr lang="en-GB" dirty="0" smtClean="0"/>
              <a:t>Funders?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3" y="2583215"/>
            <a:ext cx="4054991" cy="3714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132" y="24988"/>
            <a:ext cx="198137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5981</TotalTime>
  <Words>527</Words>
  <Application>Microsoft Office PowerPoint</Application>
  <PresentationFormat>On-screen Show (4:3)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Wingdings</vt:lpstr>
      <vt:lpstr>Office Theme</vt:lpstr>
      <vt:lpstr>PB Scotland Network Learning Event </vt:lpstr>
      <vt:lpstr>       www.pbscotland.scot       </vt:lpstr>
      <vt:lpstr>PowerPoint Presentation</vt:lpstr>
      <vt:lpstr>Participatory Budgeting /  Community Choices / Community Budgeting </vt:lpstr>
      <vt:lpstr>PowerPoint Presentation</vt:lpstr>
      <vt:lpstr>Values</vt:lpstr>
      <vt:lpstr>What Participatory Budgeting isn’t</vt:lpstr>
      <vt:lpstr>Scottish Government– Community Choices </vt:lpstr>
      <vt:lpstr>Who?</vt:lpstr>
      <vt:lpstr> Infographic overview of 1st Generation PB in Scotland </vt:lpstr>
      <vt:lpstr>Small grants PB in practice</vt:lpstr>
      <vt:lpstr>Small grants PB in practice</vt:lpstr>
      <vt:lpstr>PowerPoint Presentation</vt:lpstr>
      <vt:lpstr>The future of PB in Scotland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 Scotland Network Learning Event</dc:title>
  <dc:creator>David Reilly</dc:creator>
  <cp:lastModifiedBy>SarahJane McGeown</cp:lastModifiedBy>
  <cp:revision>74</cp:revision>
  <cp:lastPrinted>2017-10-11T13:26:13Z</cp:lastPrinted>
  <dcterms:created xsi:type="dcterms:W3CDTF">2017-10-09T14:54:32Z</dcterms:created>
  <dcterms:modified xsi:type="dcterms:W3CDTF">2017-10-18T15:01:36Z</dcterms:modified>
</cp:coreProperties>
</file>