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60" r:id="rId3"/>
    <p:sldId id="461" r:id="rId4"/>
    <p:sldId id="462" r:id="rId5"/>
    <p:sldId id="463" r:id="rId6"/>
    <p:sldId id="274" r:id="rId7"/>
    <p:sldId id="441" r:id="rId8"/>
    <p:sldId id="442" r:id="rId9"/>
    <p:sldId id="443" r:id="rId10"/>
    <p:sldId id="319" r:id="rId11"/>
    <p:sldId id="287" r:id="rId12"/>
    <p:sldId id="411" r:id="rId13"/>
    <p:sldId id="325" r:id="rId14"/>
    <p:sldId id="444" r:id="rId15"/>
    <p:sldId id="445" r:id="rId16"/>
    <p:sldId id="446" r:id="rId17"/>
    <p:sldId id="378" r:id="rId18"/>
    <p:sldId id="458" r:id="rId19"/>
    <p:sldId id="459" r:id="rId20"/>
    <p:sldId id="429" r:id="rId21"/>
    <p:sldId id="431" r:id="rId22"/>
    <p:sldId id="464" r:id="rId23"/>
    <p:sldId id="465" r:id="rId24"/>
    <p:sldId id="43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00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24"/>
    <p:restoredTop sz="99443" autoAdjust="0"/>
  </p:normalViewPr>
  <p:slideViewPr>
    <p:cSldViewPr snapToGrid="0" snapToObjects="1">
      <p:cViewPr varScale="1">
        <p:scale>
          <a:sx n="80" d="100"/>
          <a:sy n="80" d="100"/>
        </p:scale>
        <p:origin x="200" y="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DA673-FA31-F94B-B264-9D2C98B82833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36C1FB-0C10-6344-A857-98DCA70903F3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Information, evidence, stories</a:t>
          </a:r>
          <a:endParaRPr lang="en-US" dirty="0">
            <a:solidFill>
              <a:schemeClr val="tx1"/>
            </a:solidFill>
          </a:endParaRPr>
        </a:p>
      </dgm:t>
    </dgm:pt>
    <dgm:pt modelId="{3BA9F58B-0493-CC45-807D-268B5739A024}" type="parTrans" cxnId="{E2AA7F6B-82BF-744F-8EE2-573A6ABD9690}">
      <dgm:prSet/>
      <dgm:spPr/>
      <dgm:t>
        <a:bodyPr/>
        <a:lstStyle/>
        <a:p>
          <a:endParaRPr lang="en-US"/>
        </a:p>
      </dgm:t>
    </dgm:pt>
    <dgm:pt modelId="{494D4C41-94E0-E543-90DC-623B4008FED8}" type="sibTrans" cxnId="{E2AA7F6B-82BF-744F-8EE2-573A6ABD9690}">
      <dgm:prSet/>
      <dgm:spPr/>
      <dgm:t>
        <a:bodyPr/>
        <a:lstStyle/>
        <a:p>
          <a:endParaRPr lang="en-US"/>
        </a:p>
      </dgm:t>
    </dgm:pt>
    <dgm:pt modelId="{EC342C8E-BF4F-5E42-8C9B-4EF6B6762351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Mapping and </a:t>
          </a:r>
          <a:r>
            <a:rPr lang="en-US" dirty="0" err="1" smtClean="0">
              <a:solidFill>
                <a:srgbClr val="000000"/>
              </a:solidFill>
            </a:rPr>
            <a:t>scrutinising</a:t>
          </a:r>
          <a:r>
            <a:rPr lang="en-US" dirty="0" smtClean="0">
              <a:solidFill>
                <a:srgbClr val="000000"/>
              </a:solidFill>
            </a:rPr>
            <a:t> alternatives</a:t>
          </a:r>
          <a:endParaRPr lang="en-US" dirty="0">
            <a:solidFill>
              <a:srgbClr val="000000"/>
            </a:solidFill>
          </a:endParaRPr>
        </a:p>
      </dgm:t>
    </dgm:pt>
    <dgm:pt modelId="{E0FF0E40-3C0A-F544-BBD8-99E860285FA6}" type="parTrans" cxnId="{156E0F0E-B6C7-4946-B5B1-A65860E840A8}">
      <dgm:prSet/>
      <dgm:spPr/>
      <dgm:t>
        <a:bodyPr/>
        <a:lstStyle/>
        <a:p>
          <a:endParaRPr lang="en-US"/>
        </a:p>
      </dgm:t>
    </dgm:pt>
    <dgm:pt modelId="{DF8FFC19-C0D6-C941-B8C8-05D8F01F8A93}" type="sibTrans" cxnId="{156E0F0E-B6C7-4946-B5B1-A65860E840A8}">
      <dgm:prSet/>
      <dgm:spPr/>
      <dgm:t>
        <a:bodyPr/>
        <a:lstStyle/>
        <a:p>
          <a:endParaRPr lang="en-US"/>
        </a:p>
      </dgm:t>
    </dgm:pt>
    <dgm:pt modelId="{23DD7B11-BD9D-1748-A98F-56145270E97F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Giving (and taking) public reasons</a:t>
          </a:r>
          <a:endParaRPr lang="en-US" dirty="0">
            <a:solidFill>
              <a:srgbClr val="000000"/>
            </a:solidFill>
          </a:endParaRPr>
        </a:p>
      </dgm:t>
    </dgm:pt>
    <dgm:pt modelId="{019C6AEA-56D8-5149-B003-0E34A09B7EFC}" type="parTrans" cxnId="{65387D62-2EEE-454A-AC63-4CFC9D8D85C2}">
      <dgm:prSet/>
      <dgm:spPr/>
      <dgm:t>
        <a:bodyPr/>
        <a:lstStyle/>
        <a:p>
          <a:endParaRPr lang="en-US"/>
        </a:p>
      </dgm:t>
    </dgm:pt>
    <dgm:pt modelId="{3E3E3F7B-07A7-0C4C-8041-3821DC46664E}" type="sibTrans" cxnId="{65387D62-2EEE-454A-AC63-4CFC9D8D85C2}">
      <dgm:prSet/>
      <dgm:spPr/>
      <dgm:t>
        <a:bodyPr/>
        <a:lstStyle/>
        <a:p>
          <a:endParaRPr lang="en-US"/>
        </a:p>
      </dgm:t>
    </dgm:pt>
    <dgm:pt modelId="{90B6F702-2269-A646-8909-AC6A414EE63D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Re-examining and (perhaps) changing preferences</a:t>
          </a:r>
          <a:endParaRPr lang="en-US" dirty="0">
            <a:solidFill>
              <a:srgbClr val="000000"/>
            </a:solidFill>
          </a:endParaRPr>
        </a:p>
      </dgm:t>
    </dgm:pt>
    <dgm:pt modelId="{29B838CE-1C6A-4042-B488-9D7921DB6CBE}" type="parTrans" cxnId="{D9EE3BFB-2547-9E4F-A55E-104C73C0581B}">
      <dgm:prSet/>
      <dgm:spPr/>
      <dgm:t>
        <a:bodyPr/>
        <a:lstStyle/>
        <a:p>
          <a:endParaRPr lang="en-US"/>
        </a:p>
      </dgm:t>
    </dgm:pt>
    <dgm:pt modelId="{02CD11A9-D9A8-4E40-940D-64D45CA599AC}" type="sibTrans" cxnId="{D9EE3BFB-2547-9E4F-A55E-104C73C0581B}">
      <dgm:prSet/>
      <dgm:spPr/>
      <dgm:t>
        <a:bodyPr/>
        <a:lstStyle/>
        <a:p>
          <a:endParaRPr lang="en-US"/>
        </a:p>
      </dgm:t>
    </dgm:pt>
    <dgm:pt modelId="{4324ED5A-5135-0644-B2B5-9342686C7FAF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Seeking agreement or consensus</a:t>
          </a:r>
          <a:endParaRPr lang="en-US" dirty="0">
            <a:solidFill>
              <a:srgbClr val="000000"/>
            </a:solidFill>
          </a:endParaRPr>
        </a:p>
      </dgm:t>
    </dgm:pt>
    <dgm:pt modelId="{566F4E6E-5F02-A64B-9260-966397BAD688}" type="parTrans" cxnId="{2F33F91C-397E-F549-87F0-F2E235FE4FFD}">
      <dgm:prSet/>
      <dgm:spPr/>
      <dgm:t>
        <a:bodyPr/>
        <a:lstStyle/>
        <a:p>
          <a:endParaRPr lang="en-US"/>
        </a:p>
      </dgm:t>
    </dgm:pt>
    <dgm:pt modelId="{46061D07-581F-DB48-8E7F-937EA9843F85}" type="sibTrans" cxnId="{2F33F91C-397E-F549-87F0-F2E235FE4FFD}">
      <dgm:prSet/>
      <dgm:spPr/>
      <dgm:t>
        <a:bodyPr/>
        <a:lstStyle/>
        <a:p>
          <a:endParaRPr lang="en-US"/>
        </a:p>
      </dgm:t>
    </dgm:pt>
    <dgm:pt modelId="{2EBB1FA3-02FA-A443-AB70-5D16BE59D56C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Making informed and reasoned decisions</a:t>
          </a:r>
          <a:endParaRPr lang="en-US" dirty="0">
            <a:solidFill>
              <a:srgbClr val="000000"/>
            </a:solidFill>
          </a:endParaRPr>
        </a:p>
      </dgm:t>
    </dgm:pt>
    <dgm:pt modelId="{40569CF4-70BB-5444-A811-708B549A4790}" type="parTrans" cxnId="{E91F8512-9FE9-414E-B769-AA525C968A40}">
      <dgm:prSet/>
      <dgm:spPr/>
      <dgm:t>
        <a:bodyPr/>
        <a:lstStyle/>
        <a:p>
          <a:endParaRPr lang="en-US"/>
        </a:p>
      </dgm:t>
    </dgm:pt>
    <dgm:pt modelId="{83890A54-F491-CC49-9409-3B96FE122101}" type="sibTrans" cxnId="{E91F8512-9FE9-414E-B769-AA525C968A40}">
      <dgm:prSet/>
      <dgm:spPr/>
      <dgm:t>
        <a:bodyPr/>
        <a:lstStyle/>
        <a:p>
          <a:endParaRPr lang="en-US"/>
        </a:p>
      </dgm:t>
    </dgm:pt>
    <dgm:pt modelId="{1BC8E6B1-3998-9B4D-BCF6-C7F659BF5486}" type="pres">
      <dgm:prSet presAssocID="{4C5DA673-FA31-F94B-B264-9D2C98B828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8528D-A2D7-B34C-8433-C34A10E8A5AD}" type="pres">
      <dgm:prSet presAssocID="{2EBB1FA3-02FA-A443-AB70-5D16BE59D56C}" presName="boxAndChildren" presStyleCnt="0"/>
      <dgm:spPr/>
      <dgm:t>
        <a:bodyPr/>
        <a:lstStyle/>
        <a:p>
          <a:endParaRPr lang="en-GB"/>
        </a:p>
      </dgm:t>
    </dgm:pt>
    <dgm:pt modelId="{F9C45C37-4C40-A744-B348-722F6B6506D7}" type="pres">
      <dgm:prSet presAssocID="{2EBB1FA3-02FA-A443-AB70-5D16BE59D56C}" presName="parentTextBox" presStyleLbl="node1" presStyleIdx="0" presStyleCnt="6"/>
      <dgm:spPr/>
      <dgm:t>
        <a:bodyPr/>
        <a:lstStyle/>
        <a:p>
          <a:endParaRPr lang="en-US"/>
        </a:p>
      </dgm:t>
    </dgm:pt>
    <dgm:pt modelId="{8FD5F644-C38D-A043-AFBB-8E3010F19785}" type="pres">
      <dgm:prSet presAssocID="{46061D07-581F-DB48-8E7F-937EA9843F85}" presName="sp" presStyleCnt="0"/>
      <dgm:spPr/>
      <dgm:t>
        <a:bodyPr/>
        <a:lstStyle/>
        <a:p>
          <a:endParaRPr lang="en-GB"/>
        </a:p>
      </dgm:t>
    </dgm:pt>
    <dgm:pt modelId="{9E76CFB4-89A1-3049-9FDE-68D76E9D3563}" type="pres">
      <dgm:prSet presAssocID="{4324ED5A-5135-0644-B2B5-9342686C7FAF}" presName="arrowAndChildren" presStyleCnt="0"/>
      <dgm:spPr/>
      <dgm:t>
        <a:bodyPr/>
        <a:lstStyle/>
        <a:p>
          <a:endParaRPr lang="en-GB"/>
        </a:p>
      </dgm:t>
    </dgm:pt>
    <dgm:pt modelId="{2CA0A123-2EFC-874D-BC1C-958F40EB4A26}" type="pres">
      <dgm:prSet presAssocID="{4324ED5A-5135-0644-B2B5-9342686C7FAF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4D1D11E9-B9CC-D747-859A-441BBE0D22A5}" type="pres">
      <dgm:prSet presAssocID="{02CD11A9-D9A8-4E40-940D-64D45CA599AC}" presName="sp" presStyleCnt="0"/>
      <dgm:spPr/>
      <dgm:t>
        <a:bodyPr/>
        <a:lstStyle/>
        <a:p>
          <a:endParaRPr lang="en-GB"/>
        </a:p>
      </dgm:t>
    </dgm:pt>
    <dgm:pt modelId="{EB3FC580-100A-DB41-8B97-7A01CFB39477}" type="pres">
      <dgm:prSet presAssocID="{90B6F702-2269-A646-8909-AC6A414EE63D}" presName="arrowAndChildren" presStyleCnt="0"/>
      <dgm:spPr/>
      <dgm:t>
        <a:bodyPr/>
        <a:lstStyle/>
        <a:p>
          <a:endParaRPr lang="en-GB"/>
        </a:p>
      </dgm:t>
    </dgm:pt>
    <dgm:pt modelId="{D8A2A55A-5E66-4C40-8F99-9B48E864D0A4}" type="pres">
      <dgm:prSet presAssocID="{90B6F702-2269-A646-8909-AC6A414EE63D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9E4ED95E-9428-9940-A77E-0B19D17DC59D}" type="pres">
      <dgm:prSet presAssocID="{3E3E3F7B-07A7-0C4C-8041-3821DC46664E}" presName="sp" presStyleCnt="0"/>
      <dgm:spPr/>
      <dgm:t>
        <a:bodyPr/>
        <a:lstStyle/>
        <a:p>
          <a:endParaRPr lang="en-GB"/>
        </a:p>
      </dgm:t>
    </dgm:pt>
    <dgm:pt modelId="{9D12EF13-984B-404C-89E6-18B473F2EFAB}" type="pres">
      <dgm:prSet presAssocID="{23DD7B11-BD9D-1748-A98F-56145270E97F}" presName="arrowAndChildren" presStyleCnt="0"/>
      <dgm:spPr/>
      <dgm:t>
        <a:bodyPr/>
        <a:lstStyle/>
        <a:p>
          <a:endParaRPr lang="en-GB"/>
        </a:p>
      </dgm:t>
    </dgm:pt>
    <dgm:pt modelId="{4D0CA9D6-BE13-E545-AE07-62E386BCA0D5}" type="pres">
      <dgm:prSet presAssocID="{23DD7B11-BD9D-1748-A98F-56145270E97F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48174070-F971-0A4E-A233-2B33A606DB74}" type="pres">
      <dgm:prSet presAssocID="{DF8FFC19-C0D6-C941-B8C8-05D8F01F8A93}" presName="sp" presStyleCnt="0"/>
      <dgm:spPr/>
      <dgm:t>
        <a:bodyPr/>
        <a:lstStyle/>
        <a:p>
          <a:endParaRPr lang="en-GB"/>
        </a:p>
      </dgm:t>
    </dgm:pt>
    <dgm:pt modelId="{C86DD382-8C25-9E45-98CD-481613170975}" type="pres">
      <dgm:prSet presAssocID="{EC342C8E-BF4F-5E42-8C9B-4EF6B6762351}" presName="arrowAndChildren" presStyleCnt="0"/>
      <dgm:spPr/>
      <dgm:t>
        <a:bodyPr/>
        <a:lstStyle/>
        <a:p>
          <a:endParaRPr lang="en-GB"/>
        </a:p>
      </dgm:t>
    </dgm:pt>
    <dgm:pt modelId="{A5C63C9F-7FB2-5144-81F5-57F5A89DED05}" type="pres">
      <dgm:prSet presAssocID="{EC342C8E-BF4F-5E42-8C9B-4EF6B6762351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686A333B-9AB1-9241-A0E5-5731A61977BD}" type="pres">
      <dgm:prSet presAssocID="{494D4C41-94E0-E543-90DC-623B4008FED8}" presName="sp" presStyleCnt="0"/>
      <dgm:spPr/>
      <dgm:t>
        <a:bodyPr/>
        <a:lstStyle/>
        <a:p>
          <a:endParaRPr lang="en-GB"/>
        </a:p>
      </dgm:t>
    </dgm:pt>
    <dgm:pt modelId="{67F3D981-8EC8-6E4D-84CD-3CCCD610D010}" type="pres">
      <dgm:prSet presAssocID="{1236C1FB-0C10-6344-A857-98DCA70903F3}" presName="arrowAndChildren" presStyleCnt="0"/>
      <dgm:spPr/>
      <dgm:t>
        <a:bodyPr/>
        <a:lstStyle/>
        <a:p>
          <a:endParaRPr lang="en-GB"/>
        </a:p>
      </dgm:t>
    </dgm:pt>
    <dgm:pt modelId="{43795F28-D305-A845-928A-1DCC24550AB1}" type="pres">
      <dgm:prSet presAssocID="{1236C1FB-0C10-6344-A857-98DCA70903F3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9C4349B5-9670-A04E-BF12-C080218A7CD2}" type="presOf" srcId="{1236C1FB-0C10-6344-A857-98DCA70903F3}" destId="{43795F28-D305-A845-928A-1DCC24550AB1}" srcOrd="0" destOrd="0" presId="urn:microsoft.com/office/officeart/2005/8/layout/process4"/>
    <dgm:cxn modelId="{2F33F91C-397E-F549-87F0-F2E235FE4FFD}" srcId="{4C5DA673-FA31-F94B-B264-9D2C98B82833}" destId="{4324ED5A-5135-0644-B2B5-9342686C7FAF}" srcOrd="4" destOrd="0" parTransId="{566F4E6E-5F02-A64B-9260-966397BAD688}" sibTransId="{46061D07-581F-DB48-8E7F-937EA9843F85}"/>
    <dgm:cxn modelId="{93010FB3-8DEB-254C-B643-97F5BFD532EB}" type="presOf" srcId="{4C5DA673-FA31-F94B-B264-9D2C98B82833}" destId="{1BC8E6B1-3998-9B4D-BCF6-C7F659BF5486}" srcOrd="0" destOrd="0" presId="urn:microsoft.com/office/officeart/2005/8/layout/process4"/>
    <dgm:cxn modelId="{E2AA7F6B-82BF-744F-8EE2-573A6ABD9690}" srcId="{4C5DA673-FA31-F94B-B264-9D2C98B82833}" destId="{1236C1FB-0C10-6344-A857-98DCA70903F3}" srcOrd="0" destOrd="0" parTransId="{3BA9F58B-0493-CC45-807D-268B5739A024}" sibTransId="{494D4C41-94E0-E543-90DC-623B4008FED8}"/>
    <dgm:cxn modelId="{4E7C9A96-7B54-374A-BA4D-96CBDADF0F3D}" type="presOf" srcId="{2EBB1FA3-02FA-A443-AB70-5D16BE59D56C}" destId="{F9C45C37-4C40-A744-B348-722F6B6506D7}" srcOrd="0" destOrd="0" presId="urn:microsoft.com/office/officeart/2005/8/layout/process4"/>
    <dgm:cxn modelId="{33799518-7A56-D640-BA01-18726D9CD521}" type="presOf" srcId="{EC342C8E-BF4F-5E42-8C9B-4EF6B6762351}" destId="{A5C63C9F-7FB2-5144-81F5-57F5A89DED05}" srcOrd="0" destOrd="0" presId="urn:microsoft.com/office/officeart/2005/8/layout/process4"/>
    <dgm:cxn modelId="{670FA422-7624-1648-B9E3-05DF049917E9}" type="presOf" srcId="{23DD7B11-BD9D-1748-A98F-56145270E97F}" destId="{4D0CA9D6-BE13-E545-AE07-62E386BCA0D5}" srcOrd="0" destOrd="0" presId="urn:microsoft.com/office/officeart/2005/8/layout/process4"/>
    <dgm:cxn modelId="{1FF5F06F-25A0-7741-8660-9918CD1A7BA6}" type="presOf" srcId="{90B6F702-2269-A646-8909-AC6A414EE63D}" destId="{D8A2A55A-5E66-4C40-8F99-9B48E864D0A4}" srcOrd="0" destOrd="0" presId="urn:microsoft.com/office/officeart/2005/8/layout/process4"/>
    <dgm:cxn modelId="{666985FF-6AEA-5945-8A13-CEF697A0E8D7}" type="presOf" srcId="{4324ED5A-5135-0644-B2B5-9342686C7FAF}" destId="{2CA0A123-2EFC-874D-BC1C-958F40EB4A26}" srcOrd="0" destOrd="0" presId="urn:microsoft.com/office/officeart/2005/8/layout/process4"/>
    <dgm:cxn modelId="{E91F8512-9FE9-414E-B769-AA525C968A40}" srcId="{4C5DA673-FA31-F94B-B264-9D2C98B82833}" destId="{2EBB1FA3-02FA-A443-AB70-5D16BE59D56C}" srcOrd="5" destOrd="0" parTransId="{40569CF4-70BB-5444-A811-708B549A4790}" sibTransId="{83890A54-F491-CC49-9409-3B96FE122101}"/>
    <dgm:cxn modelId="{D9EE3BFB-2547-9E4F-A55E-104C73C0581B}" srcId="{4C5DA673-FA31-F94B-B264-9D2C98B82833}" destId="{90B6F702-2269-A646-8909-AC6A414EE63D}" srcOrd="3" destOrd="0" parTransId="{29B838CE-1C6A-4042-B488-9D7921DB6CBE}" sibTransId="{02CD11A9-D9A8-4E40-940D-64D45CA599AC}"/>
    <dgm:cxn modelId="{65387D62-2EEE-454A-AC63-4CFC9D8D85C2}" srcId="{4C5DA673-FA31-F94B-B264-9D2C98B82833}" destId="{23DD7B11-BD9D-1748-A98F-56145270E97F}" srcOrd="2" destOrd="0" parTransId="{019C6AEA-56D8-5149-B003-0E34A09B7EFC}" sibTransId="{3E3E3F7B-07A7-0C4C-8041-3821DC46664E}"/>
    <dgm:cxn modelId="{156E0F0E-B6C7-4946-B5B1-A65860E840A8}" srcId="{4C5DA673-FA31-F94B-B264-9D2C98B82833}" destId="{EC342C8E-BF4F-5E42-8C9B-4EF6B6762351}" srcOrd="1" destOrd="0" parTransId="{E0FF0E40-3C0A-F544-BBD8-99E860285FA6}" sibTransId="{DF8FFC19-C0D6-C941-B8C8-05D8F01F8A93}"/>
    <dgm:cxn modelId="{1C7902F6-911B-7B42-B9A5-A8DF1DCD9BF5}" type="presParOf" srcId="{1BC8E6B1-3998-9B4D-BCF6-C7F659BF5486}" destId="{66C8528D-A2D7-B34C-8433-C34A10E8A5AD}" srcOrd="0" destOrd="0" presId="urn:microsoft.com/office/officeart/2005/8/layout/process4"/>
    <dgm:cxn modelId="{068F5B36-8E90-694D-BEAE-97575B621ACC}" type="presParOf" srcId="{66C8528D-A2D7-B34C-8433-C34A10E8A5AD}" destId="{F9C45C37-4C40-A744-B348-722F6B6506D7}" srcOrd="0" destOrd="0" presId="urn:microsoft.com/office/officeart/2005/8/layout/process4"/>
    <dgm:cxn modelId="{C76A3970-FB5D-D748-A5B7-BEB0443508B1}" type="presParOf" srcId="{1BC8E6B1-3998-9B4D-BCF6-C7F659BF5486}" destId="{8FD5F644-C38D-A043-AFBB-8E3010F19785}" srcOrd="1" destOrd="0" presId="urn:microsoft.com/office/officeart/2005/8/layout/process4"/>
    <dgm:cxn modelId="{BCDE68D0-A4FB-0D4F-9E74-6C634B2FBE8E}" type="presParOf" srcId="{1BC8E6B1-3998-9B4D-BCF6-C7F659BF5486}" destId="{9E76CFB4-89A1-3049-9FDE-68D76E9D3563}" srcOrd="2" destOrd="0" presId="urn:microsoft.com/office/officeart/2005/8/layout/process4"/>
    <dgm:cxn modelId="{6FCB2A58-44B0-1F49-B2AF-20BD77706D34}" type="presParOf" srcId="{9E76CFB4-89A1-3049-9FDE-68D76E9D3563}" destId="{2CA0A123-2EFC-874D-BC1C-958F40EB4A26}" srcOrd="0" destOrd="0" presId="urn:microsoft.com/office/officeart/2005/8/layout/process4"/>
    <dgm:cxn modelId="{77A9BFE9-FC41-7C41-96F2-14DBC9ED5F77}" type="presParOf" srcId="{1BC8E6B1-3998-9B4D-BCF6-C7F659BF5486}" destId="{4D1D11E9-B9CC-D747-859A-441BBE0D22A5}" srcOrd="3" destOrd="0" presId="urn:microsoft.com/office/officeart/2005/8/layout/process4"/>
    <dgm:cxn modelId="{827A6A89-4024-2448-963F-D1D31B7D7A46}" type="presParOf" srcId="{1BC8E6B1-3998-9B4D-BCF6-C7F659BF5486}" destId="{EB3FC580-100A-DB41-8B97-7A01CFB39477}" srcOrd="4" destOrd="0" presId="urn:microsoft.com/office/officeart/2005/8/layout/process4"/>
    <dgm:cxn modelId="{955DFB15-2ABD-F840-89E6-E912F5E8A080}" type="presParOf" srcId="{EB3FC580-100A-DB41-8B97-7A01CFB39477}" destId="{D8A2A55A-5E66-4C40-8F99-9B48E864D0A4}" srcOrd="0" destOrd="0" presId="urn:microsoft.com/office/officeart/2005/8/layout/process4"/>
    <dgm:cxn modelId="{B0CEECD9-37F8-C746-9EF0-18020B4E461F}" type="presParOf" srcId="{1BC8E6B1-3998-9B4D-BCF6-C7F659BF5486}" destId="{9E4ED95E-9428-9940-A77E-0B19D17DC59D}" srcOrd="5" destOrd="0" presId="urn:microsoft.com/office/officeart/2005/8/layout/process4"/>
    <dgm:cxn modelId="{981C5C21-5993-354B-BE9B-2BEEA447B217}" type="presParOf" srcId="{1BC8E6B1-3998-9B4D-BCF6-C7F659BF5486}" destId="{9D12EF13-984B-404C-89E6-18B473F2EFAB}" srcOrd="6" destOrd="0" presId="urn:microsoft.com/office/officeart/2005/8/layout/process4"/>
    <dgm:cxn modelId="{BCC2D696-28A7-E14F-BB11-CFBF7E6AFD0C}" type="presParOf" srcId="{9D12EF13-984B-404C-89E6-18B473F2EFAB}" destId="{4D0CA9D6-BE13-E545-AE07-62E386BCA0D5}" srcOrd="0" destOrd="0" presId="urn:microsoft.com/office/officeart/2005/8/layout/process4"/>
    <dgm:cxn modelId="{B8409DDB-5C97-5A40-8724-9F8C8960DC08}" type="presParOf" srcId="{1BC8E6B1-3998-9B4D-BCF6-C7F659BF5486}" destId="{48174070-F971-0A4E-A233-2B33A606DB74}" srcOrd="7" destOrd="0" presId="urn:microsoft.com/office/officeart/2005/8/layout/process4"/>
    <dgm:cxn modelId="{DA101AE6-AB37-3E47-9A4C-42E9267BBB73}" type="presParOf" srcId="{1BC8E6B1-3998-9B4D-BCF6-C7F659BF5486}" destId="{C86DD382-8C25-9E45-98CD-481613170975}" srcOrd="8" destOrd="0" presId="urn:microsoft.com/office/officeart/2005/8/layout/process4"/>
    <dgm:cxn modelId="{B121E117-C0CF-AD40-8D2A-19C25AB2719D}" type="presParOf" srcId="{C86DD382-8C25-9E45-98CD-481613170975}" destId="{A5C63C9F-7FB2-5144-81F5-57F5A89DED05}" srcOrd="0" destOrd="0" presId="urn:microsoft.com/office/officeart/2005/8/layout/process4"/>
    <dgm:cxn modelId="{C0C57453-15E9-DD42-9E3E-B7B293D0FE5B}" type="presParOf" srcId="{1BC8E6B1-3998-9B4D-BCF6-C7F659BF5486}" destId="{686A333B-9AB1-9241-A0E5-5731A61977BD}" srcOrd="9" destOrd="0" presId="urn:microsoft.com/office/officeart/2005/8/layout/process4"/>
    <dgm:cxn modelId="{E53A5D50-AA2A-4B44-B3CA-C4CA932E2FE0}" type="presParOf" srcId="{1BC8E6B1-3998-9B4D-BCF6-C7F659BF5486}" destId="{67F3D981-8EC8-6E4D-84CD-3CCCD610D010}" srcOrd="10" destOrd="0" presId="urn:microsoft.com/office/officeart/2005/8/layout/process4"/>
    <dgm:cxn modelId="{263F06AD-8370-4E4C-894E-333364DEC4C0}" type="presParOf" srcId="{67F3D981-8EC8-6E4D-84CD-3CCCD610D010}" destId="{43795F28-D305-A845-928A-1DCC24550A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5C37-4C40-A744-B348-722F6B6506D7}">
      <dsp:nvSpPr>
        <dsp:cNvPr id="0" name=""/>
        <dsp:cNvSpPr/>
      </dsp:nvSpPr>
      <dsp:spPr>
        <a:xfrm>
          <a:off x="0" y="4881228"/>
          <a:ext cx="7924800" cy="6406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Making informed and reasoned decisions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0" y="4881228"/>
        <a:ext cx="7924800" cy="640658"/>
      </dsp:txXfrm>
    </dsp:sp>
    <dsp:sp modelId="{2CA0A123-2EFC-874D-BC1C-958F40EB4A26}">
      <dsp:nvSpPr>
        <dsp:cNvPr id="0" name=""/>
        <dsp:cNvSpPr/>
      </dsp:nvSpPr>
      <dsp:spPr>
        <a:xfrm rot="10800000">
          <a:off x="0" y="3905505"/>
          <a:ext cx="7924800" cy="98533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Seeking agreement or consensus</a:t>
          </a:r>
          <a:endParaRPr lang="en-US" sz="2200" kern="1200" dirty="0">
            <a:solidFill>
              <a:srgbClr val="000000"/>
            </a:solidFill>
          </a:endParaRPr>
        </a:p>
      </dsp:txBody>
      <dsp:txXfrm rot="10800000">
        <a:off x="0" y="3905505"/>
        <a:ext cx="7924800" cy="640239"/>
      </dsp:txXfrm>
    </dsp:sp>
    <dsp:sp modelId="{D8A2A55A-5E66-4C40-8F99-9B48E864D0A4}">
      <dsp:nvSpPr>
        <dsp:cNvPr id="0" name=""/>
        <dsp:cNvSpPr/>
      </dsp:nvSpPr>
      <dsp:spPr>
        <a:xfrm rot="10800000">
          <a:off x="0" y="2929782"/>
          <a:ext cx="7924800" cy="98533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Re-examining and (perhaps) changing preferences</a:t>
          </a:r>
          <a:endParaRPr lang="en-US" sz="2200" kern="1200" dirty="0">
            <a:solidFill>
              <a:srgbClr val="000000"/>
            </a:solidFill>
          </a:endParaRPr>
        </a:p>
      </dsp:txBody>
      <dsp:txXfrm rot="10800000">
        <a:off x="0" y="2929782"/>
        <a:ext cx="7924800" cy="640239"/>
      </dsp:txXfrm>
    </dsp:sp>
    <dsp:sp modelId="{4D0CA9D6-BE13-E545-AE07-62E386BCA0D5}">
      <dsp:nvSpPr>
        <dsp:cNvPr id="0" name=""/>
        <dsp:cNvSpPr/>
      </dsp:nvSpPr>
      <dsp:spPr>
        <a:xfrm rot="10800000">
          <a:off x="0" y="1954059"/>
          <a:ext cx="7924800" cy="98533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Giving (and taking) public reasons</a:t>
          </a:r>
          <a:endParaRPr lang="en-US" sz="2200" kern="1200" dirty="0">
            <a:solidFill>
              <a:srgbClr val="000000"/>
            </a:solidFill>
          </a:endParaRPr>
        </a:p>
      </dsp:txBody>
      <dsp:txXfrm rot="10800000">
        <a:off x="0" y="1954059"/>
        <a:ext cx="7924800" cy="640239"/>
      </dsp:txXfrm>
    </dsp:sp>
    <dsp:sp modelId="{A5C63C9F-7FB2-5144-81F5-57F5A89DED05}">
      <dsp:nvSpPr>
        <dsp:cNvPr id="0" name=""/>
        <dsp:cNvSpPr/>
      </dsp:nvSpPr>
      <dsp:spPr>
        <a:xfrm rot="10800000">
          <a:off x="0" y="978336"/>
          <a:ext cx="7924800" cy="98533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Mapping and </a:t>
          </a:r>
          <a:r>
            <a:rPr lang="en-US" sz="2200" kern="1200" dirty="0" err="1" smtClean="0">
              <a:solidFill>
                <a:srgbClr val="000000"/>
              </a:solidFill>
            </a:rPr>
            <a:t>scrutinising</a:t>
          </a:r>
          <a:r>
            <a:rPr lang="en-US" sz="2200" kern="1200" dirty="0" smtClean="0">
              <a:solidFill>
                <a:srgbClr val="000000"/>
              </a:solidFill>
            </a:rPr>
            <a:t> alternatives</a:t>
          </a:r>
          <a:endParaRPr lang="en-US" sz="2200" kern="1200" dirty="0">
            <a:solidFill>
              <a:srgbClr val="000000"/>
            </a:solidFill>
          </a:endParaRPr>
        </a:p>
      </dsp:txBody>
      <dsp:txXfrm rot="10800000">
        <a:off x="0" y="978336"/>
        <a:ext cx="7924800" cy="640239"/>
      </dsp:txXfrm>
    </dsp:sp>
    <dsp:sp modelId="{43795F28-D305-A845-928A-1DCC24550AB1}">
      <dsp:nvSpPr>
        <dsp:cNvPr id="0" name=""/>
        <dsp:cNvSpPr/>
      </dsp:nvSpPr>
      <dsp:spPr>
        <a:xfrm rot="10800000">
          <a:off x="0" y="2613"/>
          <a:ext cx="7924800" cy="98533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Information, evidence, stories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0" y="2613"/>
        <a:ext cx="7924800" cy="64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E1143-60DD-8346-830A-19576731ECD9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BFEC-2142-8041-AB73-BE5C6F95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BF838-790C-2545-BA48-69BFD5051B60}" type="slidenum">
              <a:rPr lang="en-GB"/>
              <a:pPr/>
              <a:t>7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96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888413-847C-6C4D-8CBF-4774EF71A62D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0946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6E15F0C-C8FF-3C49-B19E-DF7FD1BC298E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911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3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F1BE2-CAFD-674D-B7B9-1E74B9229316}" type="slidenum">
              <a:rPr lang="en-GB"/>
              <a:pPr/>
              <a:t>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25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7D523-44DE-A945-B49B-647764B1D9C2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113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9F0EA-242B-044C-9B2B-0CCB19C5E223}" type="slidenum">
              <a:rPr lang="en-GB"/>
              <a:pPr/>
              <a:t>12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3D620-747A-DC4F-BFFB-6A4432918A0A}" type="slidenum">
              <a:rPr lang="en-GB"/>
              <a:pPr/>
              <a:t>13</a:t>
            </a:fld>
            <a:endParaRPr lang="en-GB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0946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>
            <a:prstTxWarp prst="textNoShape">
              <a:avLst/>
            </a:prstTxWarp>
          </a:bodyPr>
          <a:lstStyle/>
          <a:p>
            <a:pPr algn="r" defTabSz="915988"/>
            <a:fld id="{98119E66-A731-2047-B4D8-51C910FAF649}" type="slidenum">
              <a:rPr lang="en-GB" sz="1200"/>
              <a:pPr algn="r" defTabSz="915988"/>
              <a:t>13</a:t>
            </a:fld>
            <a:endParaRPr lang="en-GB" sz="120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The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146093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1E6F97-F8DF-3C48-B682-EE9B31DE90B5}" type="slidenum">
              <a:rPr lang="en-GB"/>
              <a:pPr/>
              <a:t>16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0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5D54B0-E0FD-594D-829E-E7965F624461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2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E89C-FDD3-7340-A9E5-F1EA4902902D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oliversdialogue.wordpress.com/public-dialogue-and-deliberat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115" y="798353"/>
            <a:ext cx="8110470" cy="129032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chemeClr val="accent5">
                    <a:lumMod val="75000"/>
                  </a:schemeClr>
                </a:solidFill>
              </a:rPr>
              <a:t>Facilitating</a:t>
            </a:r>
            <a:r>
              <a:rPr lang="en-GB" sz="7200" b="1" dirty="0" smtClean="0">
                <a:solidFill>
                  <a:schemeClr val="accent3">
                    <a:lumMod val="75000"/>
                  </a:schemeClr>
                </a:solidFill>
              </a:rPr>
              <a:t> dialogue and deliberation</a:t>
            </a:r>
            <a:endParaRPr lang="en-US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115" y="3157538"/>
            <a:ext cx="7315200" cy="196945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Oliver </a:t>
            </a:r>
            <a:r>
              <a:rPr lang="en-US" sz="2800" dirty="0" smtClean="0">
                <a:solidFill>
                  <a:schemeClr val="tx1"/>
                </a:solidFill>
              </a:rPr>
              <a:t>Escobar, University of Edinburgh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International PB Conference, October 2016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WWlogo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33" y="5337712"/>
            <a:ext cx="2136829" cy="12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60218" y="0"/>
            <a:ext cx="79248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Deliberation</a:t>
            </a:r>
            <a:endParaRPr lang="en-GB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77719"/>
              </p:ext>
            </p:extLst>
          </p:nvPr>
        </p:nvGraphicFramePr>
        <p:xfrm>
          <a:off x="589844" y="1152878"/>
          <a:ext cx="79248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62000" indent="-515938" algn="ctr">
              <a:spcBef>
                <a:spcPct val="20000"/>
              </a:spcBef>
              <a:spcAft>
                <a:spcPts val="1000"/>
              </a:spcAft>
              <a:buFontTx/>
              <a:buChar char="•"/>
              <a:defRPr/>
            </a:pPr>
            <a:endParaRPr lang="en-GB" sz="3200">
              <a:cs typeface="Arial" charset="0"/>
            </a:endParaRPr>
          </a:p>
          <a:p>
            <a:pPr marL="762000" indent="-515938">
              <a:lnSpc>
                <a:spcPct val="80000"/>
              </a:lnSpc>
              <a:spcBef>
                <a:spcPct val="20000"/>
              </a:spcBef>
              <a:defRPr/>
            </a:pPr>
            <a:endParaRPr lang="en-GB">
              <a:solidFill>
                <a:srgbClr val="CC00CC"/>
              </a:solidFill>
              <a:cs typeface="Arial" charset="0"/>
            </a:endParaRPr>
          </a:p>
        </p:txBody>
      </p:sp>
      <p:graphicFrame>
        <p:nvGraphicFramePr>
          <p:cNvPr id="24378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99007"/>
              </p:ext>
            </p:extLst>
          </p:nvPr>
        </p:nvGraphicFramePr>
        <p:xfrm>
          <a:off x="438975" y="1144633"/>
          <a:ext cx="8262131" cy="4880853"/>
        </p:xfrm>
        <a:graphic>
          <a:graphicData uri="http://schemas.openxmlformats.org/drawingml/2006/table">
            <a:tbl>
              <a:tblPr/>
              <a:tblGrid>
                <a:gridCol w="2696559"/>
                <a:gridCol w="2586815"/>
                <a:gridCol w="2978757"/>
              </a:tblGrid>
              <a:tr h="592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Debate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Dialogue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Deliberation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5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Seeks to promote opinions and gain majority support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Seeks to build understanding and relationships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Seeks common ground in order to solve problems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15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Participants argue, express, persuade and compete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Participants listen, exchange, reach across, reflect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Participants frame and weigh options, and make choices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8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Outcome: 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win/lose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Outcome: 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 decision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Outcome: 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win/win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/>
          <a:lstStyle/>
          <a:p>
            <a:pPr marL="188913" algn="l" eaLnBrk="1" hangingPunct="1"/>
            <a:r>
              <a:rPr lang="en-GB" sz="3600" b="1" dirty="0" smtClean="0">
                <a:latin typeface="Calibri" charset="0"/>
              </a:rPr>
              <a:t>PIN diagram </a:t>
            </a:r>
            <a:r>
              <a:rPr lang="en-GB" sz="3600" dirty="0" smtClean="0">
                <a:latin typeface="Calibri" charset="0"/>
              </a:rPr>
              <a:t>(Andrew </a:t>
            </a:r>
            <a:r>
              <a:rPr lang="en-GB" sz="3600" dirty="0" err="1" smtClean="0">
                <a:latin typeface="Calibri" charset="0"/>
              </a:rPr>
              <a:t>Acland</a:t>
            </a:r>
            <a:r>
              <a:rPr lang="en-GB" sz="3600" dirty="0">
                <a:latin typeface="Calibri" charset="0"/>
              </a:rPr>
              <a:t>)</a:t>
            </a:r>
            <a:endParaRPr lang="en-GB" sz="3600" b="1" dirty="0">
              <a:latin typeface="Calibri" charset="0"/>
            </a:endParaRPr>
          </a:p>
        </p:txBody>
      </p:sp>
      <p:sp>
        <p:nvSpPr>
          <p:cNvPr id="62469" name="AutoShape 11"/>
          <p:cNvSpPr>
            <a:spLocks noChangeArrowheads="1"/>
          </p:cNvSpPr>
          <p:nvPr/>
        </p:nvSpPr>
        <p:spPr bwMode="auto">
          <a:xfrm>
            <a:off x="2438400" y="1676400"/>
            <a:ext cx="4103688" cy="3887788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8"/>
          <p:cNvSpPr>
            <a:spLocks noChangeArrowheads="1"/>
          </p:cNvSpPr>
          <p:nvPr/>
        </p:nvSpPr>
        <p:spPr bwMode="auto">
          <a:xfrm>
            <a:off x="381000" y="1676400"/>
            <a:ext cx="4103688" cy="38877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1" name="AutoShape 12" descr="Dark horizontal"/>
          <p:cNvSpPr>
            <a:spLocks noChangeArrowheads="1"/>
          </p:cNvSpPr>
          <p:nvPr/>
        </p:nvSpPr>
        <p:spPr bwMode="auto">
          <a:xfrm>
            <a:off x="2438400" y="3581400"/>
            <a:ext cx="2057400" cy="1981200"/>
          </a:xfrm>
          <a:prstGeom prst="triangle">
            <a:avLst>
              <a:gd name="adj" fmla="val 50000"/>
            </a:avLst>
          </a:prstGeom>
          <a:pattFill prst="dkHorz">
            <a:fgClr>
              <a:schemeClr val="accent1"/>
            </a:fgClr>
            <a:bgClr>
              <a:srgbClr val="CC99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Line 13"/>
          <p:cNvSpPr>
            <a:spLocks noChangeShapeType="1"/>
          </p:cNvSpPr>
          <p:nvPr/>
        </p:nvSpPr>
        <p:spPr bwMode="auto">
          <a:xfrm>
            <a:off x="381000" y="3581400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73" name="Line 14"/>
          <p:cNvSpPr>
            <a:spLocks noChangeShapeType="1"/>
          </p:cNvSpPr>
          <p:nvPr/>
        </p:nvSpPr>
        <p:spPr bwMode="auto">
          <a:xfrm>
            <a:off x="0" y="3581400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74" name="Rectangle 15"/>
          <p:cNvSpPr>
            <a:spLocks noChangeArrowheads="1"/>
          </p:cNvSpPr>
          <p:nvPr/>
        </p:nvSpPr>
        <p:spPr bwMode="auto">
          <a:xfrm>
            <a:off x="6714068" y="2424113"/>
            <a:ext cx="1875896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GB" sz="2800" b="1" dirty="0">
                <a:solidFill>
                  <a:srgbClr val="FF0000"/>
                </a:solidFill>
              </a:rPr>
              <a:t>Positions</a:t>
            </a:r>
          </a:p>
        </p:txBody>
      </p:sp>
      <p:sp>
        <p:nvSpPr>
          <p:cNvPr id="62475" name="Rectangle 16"/>
          <p:cNvSpPr>
            <a:spLocks noChangeArrowheads="1"/>
          </p:cNvSpPr>
          <p:nvPr/>
        </p:nvSpPr>
        <p:spPr bwMode="auto">
          <a:xfrm>
            <a:off x="6878637" y="3581400"/>
            <a:ext cx="195209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GB" sz="2800" dirty="0" smtClean="0">
                <a:solidFill>
                  <a:srgbClr val="008000"/>
                </a:solidFill>
              </a:rPr>
              <a:t>Interest &amp; values 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62476" name="Rectangle 17"/>
          <p:cNvSpPr>
            <a:spLocks noChangeArrowheads="1"/>
          </p:cNvSpPr>
          <p:nvPr/>
        </p:nvSpPr>
        <p:spPr bwMode="auto">
          <a:xfrm>
            <a:off x="7056438" y="4724400"/>
            <a:ext cx="19727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GB" sz="2800" dirty="0" smtClean="0">
                <a:solidFill>
                  <a:srgbClr val="CC00CC"/>
                </a:solidFill>
              </a:rPr>
              <a:t>Needs &amp; fears</a:t>
            </a:r>
            <a:endParaRPr lang="en-GB" sz="2800" dirty="0">
              <a:solidFill>
                <a:srgbClr val="CC00CC"/>
              </a:solidFill>
            </a:endParaRPr>
          </a:p>
        </p:txBody>
      </p:sp>
      <p:sp>
        <p:nvSpPr>
          <p:cNvPr id="62477" name="Rectangle 18"/>
          <p:cNvSpPr>
            <a:spLocks noChangeArrowheads="1"/>
          </p:cNvSpPr>
          <p:nvPr/>
        </p:nvSpPr>
        <p:spPr bwMode="auto">
          <a:xfrm>
            <a:off x="2819400" y="5791200"/>
            <a:ext cx="1655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Win-Win</a:t>
            </a:r>
          </a:p>
        </p:txBody>
      </p:sp>
      <p:sp>
        <p:nvSpPr>
          <p:cNvPr id="62478" name="Text Box 19"/>
          <p:cNvSpPr txBox="1">
            <a:spLocks noChangeArrowheads="1"/>
          </p:cNvSpPr>
          <p:nvPr/>
        </p:nvSpPr>
        <p:spPr bwMode="auto">
          <a:xfrm>
            <a:off x="2722563" y="1905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E46C0A"/>
                </a:solidFill>
              </a:rPr>
              <a:t>Win-Lose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52400" y="4495800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52400" y="3212068"/>
            <a:ext cx="1608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GB" sz="2000" dirty="0" err="1" smtClean="0"/>
              <a:t>isibility</a:t>
            </a:r>
            <a:r>
              <a:rPr lang="en-GB" sz="2000" dirty="0" smtClean="0"/>
              <a:t> line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6221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4187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33798" name="Content Placeholder 3"/>
          <p:cNvPicPr>
            <a:picLocks noGrp="1" noChangeArrowheads="1"/>
          </p:cNvPicPr>
          <p:nvPr>
            <p:ph idx="4294967295"/>
          </p:nvPr>
        </p:nvPicPr>
        <p:blipFill rotWithShape="1">
          <a:blip r:embed="rId3"/>
          <a:srcRect l="10" t="2182" r="10" b="-3098"/>
          <a:stretch/>
        </p:blipFill>
        <p:spPr>
          <a:xfrm>
            <a:off x="431800" y="1382889"/>
            <a:ext cx="8320088" cy="4854222"/>
          </a:xfrm>
        </p:spPr>
      </p:pic>
      <p:sp>
        <p:nvSpPr>
          <p:cNvPr id="2" name="TextBox 1"/>
          <p:cNvSpPr txBox="1"/>
          <p:nvPr/>
        </p:nvSpPr>
        <p:spPr>
          <a:xfrm>
            <a:off x="3002028" y="418450"/>
            <a:ext cx="3458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D+D model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Wlogo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751" y="5013176"/>
            <a:ext cx="2448000" cy="14813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7431" y="1336183"/>
            <a:ext cx="7585656" cy="9906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 smtClean="0">
                <a:solidFill>
                  <a:srgbClr val="31859C"/>
                </a:solidFill>
              </a:rPr>
              <a:t>The craft of facilitation</a:t>
            </a:r>
            <a:r>
              <a:rPr lang="en-GB" sz="6600" dirty="0" smtClean="0">
                <a:solidFill>
                  <a:srgbClr val="31859C"/>
                </a:solidFill>
              </a:rPr>
              <a:t/>
            </a:r>
            <a:br>
              <a:rPr lang="en-GB" sz="6600" dirty="0" smtClean="0">
                <a:solidFill>
                  <a:srgbClr val="31859C"/>
                </a:solidFill>
              </a:rPr>
            </a:br>
            <a:endParaRPr lang="en-GB" sz="6600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4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617299"/>
          </a:xfrm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rPr>
              <a:t>From my perspective…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36524" y="763016"/>
            <a:ext cx="7466646" cy="5599557"/>
            <a:chOff x="1258888" y="1196975"/>
            <a:chExt cx="6913562" cy="5184775"/>
          </a:xfrm>
        </p:grpSpPr>
        <p:pic>
          <p:nvPicPr>
            <p:cNvPr id="7" name="Picture 2" descr="Unfortunately we are unable to provide accessible alternative text for this. If you require assistance to access this image, please contact help@nature.com or the auth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8888" y="1196975"/>
              <a:ext cx="6858000" cy="5038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987675" y="2276475"/>
              <a:ext cx="936625" cy="2232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79838" y="2708275"/>
              <a:ext cx="1079500" cy="1779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635375" y="5156200"/>
              <a:ext cx="865188" cy="577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435600" y="3376613"/>
              <a:ext cx="936625" cy="2068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 rot="5400000">
              <a:off x="5173663" y="1171575"/>
              <a:ext cx="1079500" cy="1851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300788" y="1916113"/>
              <a:ext cx="574675" cy="1779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627313" y="1196975"/>
              <a:ext cx="2160587" cy="1511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372225" y="2781300"/>
              <a:ext cx="1800225" cy="2305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859338" y="4437063"/>
              <a:ext cx="1008062" cy="9366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643438" y="4149725"/>
              <a:ext cx="1441450" cy="431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940425" y="5013325"/>
              <a:ext cx="129540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211638" y="4437063"/>
              <a:ext cx="1728787" cy="19446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859338" y="2276475"/>
              <a:ext cx="1441450" cy="2089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5400000">
              <a:off x="3636169" y="4580732"/>
              <a:ext cx="865187" cy="577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rot="1138899">
              <a:off x="2724150" y="4284663"/>
              <a:ext cx="1295400" cy="19446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484438" y="4941888"/>
              <a:ext cx="4318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932363" y="2420938"/>
              <a:ext cx="576262" cy="503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8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6858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The </a:t>
            </a:r>
            <a:r>
              <a:rPr lang="en-GB" sz="3200" dirty="0" smtClean="0"/>
              <a:t>blind experts and </a:t>
            </a:r>
            <a:r>
              <a:rPr lang="en-GB" sz="3200" dirty="0"/>
              <a:t>the elephant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792163" y="6397625"/>
            <a:ext cx="83518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30000"/>
              </a:spcBef>
            </a:pPr>
            <a:r>
              <a:rPr lang="en-GB" sz="1600"/>
              <a:t>http://www.nature.com/ki/journal/v62/n5/fig_tab/4493262f1.html</a:t>
            </a:r>
          </a:p>
          <a:p>
            <a:pPr algn="r">
              <a:spcBef>
                <a:spcPct val="50000"/>
              </a:spcBef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8735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311284" y="1147865"/>
            <a:ext cx="8550613" cy="5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ts val="1000"/>
              </a:spcAft>
              <a:buFontTx/>
              <a:buAutoNum type="arabicPeriod"/>
            </a:pPr>
            <a:r>
              <a:rPr sz="2400" noProof="1"/>
              <a:t>To help the group meet its aims as fully as possible in the time available </a:t>
            </a:r>
            <a:r>
              <a:rPr sz="2400" b="1" noProof="1">
                <a:solidFill>
                  <a:schemeClr val="accent5">
                    <a:lumMod val="75000"/>
                  </a:schemeClr>
                </a:solidFill>
              </a:rPr>
              <a:t>(keeping on task</a:t>
            </a:r>
            <a:r>
              <a:rPr sz="2400" b="1" noProof="1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sz="2400" b="1" noProof="1">
              <a:solidFill>
                <a:schemeClr val="accent5">
                  <a:lumMod val="7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spcAft>
                <a:spcPts val="1000"/>
              </a:spcAft>
              <a:buFontTx/>
              <a:buAutoNum type="arabicPeriod"/>
            </a:pPr>
            <a:r>
              <a:rPr sz="2400" noProof="1"/>
              <a:t>To encourage the fullest possible participation of the group </a:t>
            </a:r>
            <a:r>
              <a:rPr sz="2400" b="1" noProof="1">
                <a:solidFill>
                  <a:schemeClr val="accent5">
                    <a:lumMod val="75000"/>
                  </a:schemeClr>
                </a:solidFill>
              </a:rPr>
              <a:t>(inclusiveness</a:t>
            </a:r>
            <a:r>
              <a:rPr sz="2400" b="1" noProof="1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sz="2400" b="1" noProof="1">
              <a:solidFill>
                <a:schemeClr val="accent5">
                  <a:lumMod val="7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spcAft>
                <a:spcPts val="1000"/>
              </a:spcAft>
              <a:buFontTx/>
              <a:buAutoNum type="arabicPeriod"/>
            </a:pPr>
            <a:r>
              <a:rPr sz="2400" noProof="1"/>
              <a:t>To maintain </a:t>
            </a:r>
            <a:r>
              <a:rPr sz="2400" noProof="1" smtClean="0"/>
              <a:t>a</a:t>
            </a:r>
            <a:r>
              <a:rPr lang="en-GB" sz="2400" noProof="1" smtClean="0"/>
              <a:t>n impartial </a:t>
            </a:r>
            <a:r>
              <a:rPr sz="2400" noProof="1" smtClean="0"/>
              <a:t>stance </a:t>
            </a:r>
            <a:r>
              <a:rPr sz="2400" noProof="1"/>
              <a:t>on the topic under </a:t>
            </a:r>
            <a:r>
              <a:rPr sz="2400" noProof="1" smtClean="0"/>
              <a:t>discussion </a:t>
            </a:r>
            <a:r>
              <a:rPr sz="2400" b="1" noProof="1" smtClean="0">
                <a:solidFill>
                  <a:schemeClr val="accent5">
                    <a:lumMod val="75000"/>
                  </a:schemeClr>
                </a:solidFill>
              </a:rPr>
              <a:t>(impartiality)</a:t>
            </a:r>
            <a:endParaRPr lang="en-GB" sz="2400" b="1" noProof="1" smtClean="0">
              <a:solidFill>
                <a:schemeClr val="accent5">
                  <a:lumMod val="75000"/>
                </a:schemeClr>
              </a:solidFill>
            </a:endParaRP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GB" sz="2400" dirty="0" smtClean="0"/>
              <a:t>Service </a:t>
            </a:r>
            <a:r>
              <a:rPr lang="en-GB" sz="2400" dirty="0"/>
              <a:t>the needs of each individual AND the group          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(care)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400" dirty="0"/>
              <a:t>W</a:t>
            </a:r>
            <a:r>
              <a:rPr lang="en-GB" sz="2400" dirty="0" err="1"/>
              <a:t>elcome</a:t>
            </a:r>
            <a:r>
              <a:rPr lang="en-GB" sz="2400" dirty="0"/>
              <a:t> conflict but not </a:t>
            </a:r>
            <a:r>
              <a:rPr lang="en-GB" sz="2400" dirty="0" smtClean="0"/>
              <a:t>confrontation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(managing difference)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GB" sz="2400" dirty="0" smtClean="0"/>
              <a:t>Monitor (and sometimes alter) </a:t>
            </a:r>
            <a:r>
              <a:rPr lang="en-GB" sz="2400" dirty="0"/>
              <a:t>communication </a:t>
            </a:r>
            <a:r>
              <a:rPr lang="en-GB" sz="2400" dirty="0" smtClean="0"/>
              <a:t>patterns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(managing dynamics)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spcAft>
                <a:spcPts val="1000"/>
              </a:spcAft>
              <a:buFontTx/>
              <a:buAutoNum type="arabicPeriod"/>
            </a:pPr>
            <a:endParaRPr lang="en-GB" sz="2400" b="1" i="1" noProof="1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29" y="246220"/>
            <a:ext cx="7791686" cy="7460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Role of facilitators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0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Two different styles of facilitation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012340"/>
              </p:ext>
            </p:extLst>
          </p:nvPr>
        </p:nvGraphicFramePr>
        <p:xfrm>
          <a:off x="291830" y="1167994"/>
          <a:ext cx="8560340" cy="5514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80170"/>
                <a:gridCol w="4280170"/>
              </a:tblGrid>
              <a:tr h="459576">
                <a:tc>
                  <a:txBody>
                    <a:bodyPr/>
                    <a:lstStyle/>
                    <a:p>
                      <a:r>
                        <a:rPr lang="en-US" dirty="0" smtClean="0"/>
                        <a:t>Dialogue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Deliberation</a:t>
                      </a:r>
                      <a:endParaRPr lang="en-US" dirty="0"/>
                    </a:p>
                  </a:txBody>
                  <a:tcPr/>
                </a:tc>
              </a:tr>
              <a:tr h="459576">
                <a:tc>
                  <a:txBody>
                    <a:bodyPr/>
                    <a:lstStyle/>
                    <a:p>
                      <a:r>
                        <a:rPr lang="en-US" dirty="0" smtClean="0"/>
                        <a:t>Divergent communications</a:t>
                      </a:r>
                      <a:r>
                        <a:rPr lang="en-US" baseline="0" dirty="0" smtClean="0"/>
                        <a:t> patterns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Convergent communication patterns</a:t>
                      </a:r>
                      <a:endParaRPr lang="en-US" dirty="0"/>
                    </a:p>
                  </a:txBody>
                  <a:tcPr/>
                </a:tc>
              </a:tr>
              <a:tr h="804257">
                <a:tc>
                  <a:txBody>
                    <a:bodyPr/>
                    <a:lstStyle/>
                    <a:p>
                      <a:r>
                        <a:rPr lang="en-US" dirty="0" smtClean="0"/>
                        <a:t>Inviting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xploration and understanding (no judgement)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Inviting</a:t>
                      </a:r>
                      <a:r>
                        <a:rPr lang="en-US" baseline="0" dirty="0" smtClean="0"/>
                        <a:t> scrutiny and judgement </a:t>
                      </a:r>
                      <a:endParaRPr lang="en-US" dirty="0"/>
                    </a:p>
                  </a:txBody>
                  <a:tcPr/>
                </a:tc>
              </a:tr>
              <a:tr h="804257">
                <a:tc>
                  <a:txBody>
                    <a:bodyPr/>
                    <a:lstStyle/>
                    <a:p>
                      <a:r>
                        <a:rPr lang="en-US" dirty="0" smtClean="0"/>
                        <a:t>Broadening</a:t>
                      </a:r>
                      <a:r>
                        <a:rPr lang="en-US" baseline="0" dirty="0" smtClean="0"/>
                        <a:t> or deepening stories/experiences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Sharpening / testing arguments </a:t>
                      </a:r>
                      <a:endParaRPr lang="en-US" dirty="0"/>
                    </a:p>
                  </a:txBody>
                  <a:tcPr/>
                </a:tc>
              </a:tr>
              <a:tr h="804257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Centrality of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Centrality of evidence (which may include experience)</a:t>
                      </a:r>
                      <a:endParaRPr lang="en-US" dirty="0"/>
                    </a:p>
                  </a:txBody>
                  <a:tcPr/>
                </a:tc>
              </a:tr>
              <a:tr h="459576">
                <a:tc>
                  <a:txBody>
                    <a:bodyPr/>
                    <a:lstStyle/>
                    <a:p>
                      <a:r>
                        <a:rPr lang="en-US" dirty="0" smtClean="0"/>
                        <a:t>Ethics of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Ethics of justification</a:t>
                      </a:r>
                      <a:endParaRPr lang="en-US" dirty="0"/>
                    </a:p>
                  </a:txBody>
                  <a:tcPr/>
                </a:tc>
              </a:tr>
              <a:tr h="459576">
                <a:tc>
                  <a:txBody>
                    <a:bodyPr/>
                    <a:lstStyle/>
                    <a:p>
                      <a:r>
                        <a:rPr lang="en-US" dirty="0" smtClean="0"/>
                        <a:t>Space for private and public reasons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r>
                        <a:rPr lang="en-US" baseline="0" dirty="0" smtClean="0"/>
                        <a:t> for </a:t>
                      </a:r>
                      <a:r>
                        <a:rPr lang="en-US" baseline="0" smtClean="0"/>
                        <a:t>public reasons only</a:t>
                      </a:r>
                      <a:endParaRPr lang="en-US" dirty="0"/>
                    </a:p>
                  </a:txBody>
                  <a:tcPr/>
                </a:tc>
              </a:tr>
              <a:tr h="804257">
                <a:tc>
                  <a:txBody>
                    <a:bodyPr/>
                    <a:lstStyle/>
                    <a:p>
                      <a:r>
                        <a:rPr lang="en-US" dirty="0" smtClean="0"/>
                        <a:t>No pressure to reach conclusion / decision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to reach conclusion / decision</a:t>
                      </a:r>
                      <a:endParaRPr lang="en-US" dirty="0"/>
                    </a:p>
                  </a:txBody>
                  <a:tcPr/>
                </a:tc>
              </a:tr>
              <a:tr h="459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1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416" y="926220"/>
            <a:ext cx="3274649" cy="1303167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Facilitation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diamond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01" y="307864"/>
            <a:ext cx="5017648" cy="6234254"/>
          </a:xfrm>
          <a:prstGeom prst="diamond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Dialogue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Divergent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phase</a:t>
            </a:r>
          </a:p>
          <a:p>
            <a:pPr marL="0" indent="0" algn="ctr">
              <a:buNone/>
            </a:pPr>
            <a:endParaRPr lang="en-US" sz="2400" dirty="0" smtClean="0"/>
          </a:p>
        </p:txBody>
      </p:sp>
      <p:cxnSp>
        <p:nvCxnSpPr>
          <p:cNvPr id="5" name="Straight Connector 4"/>
          <p:cNvCxnSpPr>
            <a:stCxn id="3" idx="0"/>
            <a:endCxn id="3" idx="3"/>
          </p:cNvCxnSpPr>
          <p:nvPr/>
        </p:nvCxnSpPr>
        <p:spPr>
          <a:xfrm>
            <a:off x="3007725" y="307864"/>
            <a:ext cx="2508824" cy="3117127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3"/>
            <a:endCxn id="3" idx="2"/>
          </p:cNvCxnSpPr>
          <p:nvPr/>
        </p:nvCxnSpPr>
        <p:spPr>
          <a:xfrm flipH="1">
            <a:off x="3007725" y="3424991"/>
            <a:ext cx="2508824" cy="31171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0"/>
            <a:endCxn id="3" idx="1"/>
          </p:cNvCxnSpPr>
          <p:nvPr/>
        </p:nvCxnSpPr>
        <p:spPr>
          <a:xfrm flipH="1">
            <a:off x="498901" y="307864"/>
            <a:ext cx="2508824" cy="3117127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1"/>
            <a:endCxn id="3" idx="2"/>
          </p:cNvCxnSpPr>
          <p:nvPr/>
        </p:nvCxnSpPr>
        <p:spPr>
          <a:xfrm>
            <a:off x="498901" y="3424991"/>
            <a:ext cx="2508824" cy="3117127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1"/>
            <a:endCxn id="3" idx="3"/>
          </p:cNvCxnSpPr>
          <p:nvPr/>
        </p:nvCxnSpPr>
        <p:spPr>
          <a:xfrm>
            <a:off x="498901" y="3424991"/>
            <a:ext cx="5017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5221" y="4221088"/>
            <a:ext cx="2432845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Convergent phase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Deliberation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765409" y="3084460"/>
            <a:ext cx="484632" cy="978408"/>
          </a:xfrm>
          <a:prstGeom prst="downArrow">
            <a:avLst/>
          </a:prstGeom>
          <a:gradFill>
            <a:gsLst>
              <a:gs pos="0">
                <a:schemeClr val="accent5"/>
              </a:gs>
              <a:gs pos="100000">
                <a:schemeClr val="accent5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214313"/>
            <a:ext cx="8931048" cy="64007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GB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Can PB help to revitalise local democracy?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73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GB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4400" dirty="0" smtClean="0"/>
              <a:t>0     1     2     3     4     5     6     7     8     9     10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3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0= Not at all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10= Yes, absolutely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37" y="1835727"/>
            <a:ext cx="2957301" cy="4177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785091" y="762000"/>
            <a:ext cx="7854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://oliversdialogue.wordpress.com/public-dialogue-and-deliberation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34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3d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6598" r="-16598"/>
          <a:stretch>
            <a:fillRect/>
          </a:stretch>
        </p:blipFill>
        <p:spPr>
          <a:xfrm>
            <a:off x="90383" y="1973162"/>
            <a:ext cx="6191368" cy="3404994"/>
          </a:xfrm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</p:pic>
      <p:pic>
        <p:nvPicPr>
          <p:cNvPr id="5" name="Picture 4" descr="WWlogo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51" y="5013176"/>
            <a:ext cx="2448000" cy="14813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4254" y="394952"/>
            <a:ext cx="7186411" cy="9906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err="1" smtClean="0">
                <a:solidFill>
                  <a:srgbClr val="31859C"/>
                </a:solidFill>
              </a:rPr>
              <a:t>Buzzz</a:t>
            </a:r>
            <a:r>
              <a:rPr lang="en-GB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600" dirty="0" smtClean="0">
                <a:solidFill>
                  <a:srgbClr val="77933C"/>
                </a:solidFill>
              </a:rPr>
              <a:t>Q/A</a:t>
            </a:r>
            <a:endParaRPr lang="en-GB" sz="3600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4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214313"/>
            <a:ext cx="8931048" cy="64007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GB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Dialogue and deliberation </a:t>
            </a:r>
            <a:r>
              <a:rPr lang="en-GB" sz="8000" b="1" u="sng" dirty="0" smtClean="0">
                <a:solidFill>
                  <a:schemeClr val="accent3">
                    <a:lumMod val="75000"/>
                  </a:schemeClr>
                </a:solidFill>
              </a:rPr>
              <a:t>are</a:t>
            </a: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 key components in the PB processes I know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73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GB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4400" dirty="0" smtClean="0"/>
              <a:t>0     1     2     3     4     5     6     7     8     9     10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3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0= Not at all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10= Yes, absolutely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214313"/>
            <a:ext cx="8931048" cy="64007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GB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Dialogue and deliberation </a:t>
            </a:r>
            <a:r>
              <a:rPr lang="en-GB" sz="8000" b="1" u="sng" dirty="0" smtClean="0">
                <a:solidFill>
                  <a:schemeClr val="accent3">
                    <a:lumMod val="75000"/>
                  </a:schemeClr>
                </a:solidFill>
              </a:rPr>
              <a:t>should be </a:t>
            </a: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key components in all PB processes</a:t>
            </a:r>
            <a:endParaRPr lang="en-GB" sz="73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GB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4400" dirty="0" smtClean="0"/>
              <a:t>0     1     2     3     4     5     6     7     8     9     10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3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0= Not at all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10= Yes, absolutely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Wlogo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99" y="5438732"/>
            <a:ext cx="1744751" cy="105579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5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600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16600" dirty="0" smtClean="0">
                <a:solidFill>
                  <a:schemeClr val="accent3">
                    <a:lumMod val="75000"/>
                  </a:schemeClr>
                </a:solidFill>
              </a:rPr>
              <a:t>hank you</a:t>
            </a:r>
            <a:endParaRPr lang="en-US" sz="16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3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3"/>
            <a:ext cx="8931048" cy="64007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GB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How much experience do you have in PB?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73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GB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4400" dirty="0" smtClean="0"/>
              <a:t>0     1     2     3     4     5     6     7     8     9     10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3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0= Not at all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10= A lot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3"/>
            <a:ext cx="8931048" cy="64007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GB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I enjoy facilitating public conversations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73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GB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4400" dirty="0" smtClean="0"/>
              <a:t>0     1     2     3     4     5     6     7     8     9     10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3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0= Not at all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10= Very much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3"/>
            <a:ext cx="8931048" cy="64007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GB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find it difficult to facilitate </a:t>
            </a:r>
            <a:r>
              <a:rPr lang="en-GB" sz="8000" b="1" dirty="0" smtClean="0">
                <a:solidFill>
                  <a:schemeClr val="accent3">
                    <a:lumMod val="75000"/>
                  </a:schemeClr>
                </a:solidFill>
              </a:rPr>
              <a:t>public conversations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73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GB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4400" dirty="0" smtClean="0"/>
              <a:t>0     1     2     3     4     5     6     7     8     9     10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sz="3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0= Not at all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100" b="1" dirty="0" smtClean="0">
                <a:solidFill>
                  <a:schemeClr val="accent5">
                    <a:lumMod val="75000"/>
                  </a:schemeClr>
                </a:solidFill>
              </a:rPr>
              <a:t>10= Very much so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Dialogue + Deliberation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30" y="1975463"/>
            <a:ext cx="7750269" cy="4150700"/>
          </a:xfrm>
        </p:spPr>
        <p:txBody>
          <a:bodyPr/>
          <a:lstStyle/>
          <a:p>
            <a:pPr marL="625475" indent="-625475" defTabSz="628650">
              <a:lnSpc>
                <a:spcPct val="150000"/>
              </a:lnSpc>
              <a:buFont typeface="Wingdings" charset="2"/>
              <a:buChar char="v"/>
            </a:pPr>
            <a:r>
              <a:rPr lang="en-US" dirty="0" smtClean="0"/>
              <a:t>Communication theory</a:t>
            </a:r>
          </a:p>
          <a:p>
            <a:pPr marL="625475" indent="-625475" defTabSz="628650">
              <a:lnSpc>
                <a:spcPct val="150000"/>
              </a:lnSpc>
              <a:buFont typeface="Wingdings" charset="2"/>
              <a:buChar char="v"/>
            </a:pPr>
            <a:r>
              <a:rPr lang="en-US" dirty="0" smtClean="0"/>
              <a:t>Dialogue</a:t>
            </a:r>
          </a:p>
          <a:p>
            <a:pPr marL="625475" indent="-625475" defTabSz="628650">
              <a:lnSpc>
                <a:spcPct val="150000"/>
              </a:lnSpc>
              <a:buFont typeface="Wingdings" charset="2"/>
              <a:buChar char="v"/>
            </a:pPr>
            <a:r>
              <a:rPr lang="en-US" dirty="0" smtClean="0"/>
              <a:t>Deliberation</a:t>
            </a:r>
          </a:p>
        </p:txBody>
      </p:sp>
    </p:spTree>
    <p:extLst>
      <p:ext uri="{BB962C8B-B14F-4D97-AF65-F5344CB8AC3E}">
        <p14:creationId xmlns:p14="http://schemas.microsoft.com/office/powerpoint/2010/main" val="31403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AABE"/>
          </a:solidFill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  <a:ea typeface="ＭＳ Ｐゴシック" charset="-128"/>
              </a:rPr>
              <a:t>Society as a web of communication patterns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228600" y="14478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60000"/>
              </a:lnSpc>
              <a:spcBef>
                <a:spcPct val="20000"/>
              </a:spcBef>
            </a:pP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124200"/>
            <a:ext cx="8610600" cy="3200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Different patterns of communication create different </a:t>
            </a:r>
            <a:r>
              <a:rPr lang="en-US" sz="2400" dirty="0" smtClean="0"/>
              <a:t>contexts.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Communication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is not only instrumental, but also consequential:</a:t>
            </a:r>
          </a:p>
          <a:p>
            <a:pPr marL="712788" lvl="1" indent="-3556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Importance of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what gets done </a:t>
            </a:r>
            <a:r>
              <a:rPr lang="en-US" sz="2400" dirty="0"/>
              <a:t>(results, outputs) </a:t>
            </a:r>
          </a:p>
          <a:p>
            <a:pPr marL="712788" lvl="1" indent="-3556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but also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what gets made </a:t>
            </a:r>
            <a:r>
              <a:rPr lang="en-US" sz="2400" dirty="0"/>
              <a:t>(relationships, contexts) </a:t>
            </a:r>
          </a:p>
          <a:p>
            <a:pPr marL="712788" lvl="1" indent="-3556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and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how it gets made </a:t>
            </a:r>
            <a:r>
              <a:rPr lang="en-US" sz="2400" dirty="0"/>
              <a:t>(through what communication patterns; with what consequences)</a:t>
            </a:r>
          </a:p>
          <a:p>
            <a:endParaRPr lang="en-US" dirty="0"/>
          </a:p>
        </p:txBody>
      </p:sp>
      <p:pic>
        <p:nvPicPr>
          <p:cNvPr id="59398" name="Picture 2" descr="\\STAFF-DATA\HomeDirs\oescobar\ThinClient\Desktop\Beacons\Fellowship\MATERIALS\Materials. Pictures\world colour pattern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066800"/>
            <a:ext cx="7620000" cy="1905000"/>
          </a:xfrm>
        </p:spPr>
      </p:pic>
    </p:spTree>
    <p:extLst>
      <p:ext uri="{BB962C8B-B14F-4D97-AF65-F5344CB8AC3E}">
        <p14:creationId xmlns:p14="http://schemas.microsoft.com/office/powerpoint/2010/main" val="16793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833896" y="1828800"/>
            <a:ext cx="808150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Exchanging monologues</a:t>
            </a:r>
          </a:p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Pre-packaged arguments</a:t>
            </a:r>
          </a:p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Dominant voices</a:t>
            </a:r>
          </a:p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Posturing</a:t>
            </a:r>
          </a:p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Specialised jargon</a:t>
            </a:r>
          </a:p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Avoidance</a:t>
            </a:r>
          </a:p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Polarisation and oversimplifaction</a:t>
            </a:r>
          </a:p>
          <a:p>
            <a:pPr marL="609600" indent="-609600">
              <a:spcBef>
                <a:spcPct val="20000"/>
              </a:spcBef>
              <a:spcAft>
                <a:spcPts val="200"/>
              </a:spcAft>
              <a:buFont typeface="Wingdings" charset="2"/>
              <a:buChar char="²"/>
            </a:pPr>
            <a:r>
              <a:rPr sz="2800" noProof="1">
                <a:solidFill>
                  <a:srgbClr val="000000"/>
                </a:solidFill>
              </a:rPr>
              <a:t>Confrontational exchanges</a:t>
            </a:r>
          </a:p>
          <a:p>
            <a:pPr marL="609600" indent="-609600">
              <a:lnSpc>
                <a:spcPct val="20000"/>
              </a:lnSpc>
              <a:spcBef>
                <a:spcPct val="20000"/>
              </a:spcBef>
              <a:spcAft>
                <a:spcPts val="800"/>
              </a:spcAft>
              <a:buFontTx/>
              <a:buChar char="•"/>
            </a:pPr>
            <a:endParaRPr sz="2800" noProof="1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0035" y="448969"/>
            <a:ext cx="4521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Communication patterns:</a:t>
            </a:r>
          </a:p>
          <a:p>
            <a:pPr algn="ctr"/>
            <a:r>
              <a:rPr lang="en-US" sz="3200" dirty="0" smtClean="0">
                <a:solidFill>
                  <a:srgbClr val="77933C"/>
                </a:solidFill>
              </a:rPr>
              <a:t> common rituals + pitfalls</a:t>
            </a:r>
            <a:endParaRPr lang="en-US" sz="3200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AABE"/>
          </a:solidFill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ea typeface="ＭＳ Ｐゴシック" charset="-128"/>
              </a:rPr>
              <a:t>D</a:t>
            </a:r>
            <a:r>
              <a:rPr lang="en-US" sz="3600" b="1" dirty="0" smtClean="0">
                <a:solidFill>
                  <a:srgbClr val="FFFFFF"/>
                </a:solidFill>
                <a:ea typeface="ＭＳ Ｐゴシック" charset="-128"/>
              </a:rPr>
              <a:t>ialogue</a:t>
            </a:r>
            <a:endParaRPr lang="en-GB" sz="3600" b="1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4478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60000"/>
              </a:lnSpc>
              <a:spcBef>
                <a:spcPct val="20000"/>
              </a:spcBef>
            </a:pP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1066800"/>
            <a:ext cx="8991600" cy="5478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77933C"/>
                </a:solidFill>
              </a:rPr>
              <a:t>A form of non-</a:t>
            </a:r>
            <a:r>
              <a:rPr lang="en-US" sz="2800" dirty="0" err="1">
                <a:solidFill>
                  <a:srgbClr val="77933C"/>
                </a:solidFill>
              </a:rPr>
              <a:t>polarised</a:t>
            </a:r>
            <a:r>
              <a:rPr lang="en-US" sz="2800" dirty="0">
                <a:solidFill>
                  <a:srgbClr val="77933C"/>
                </a:solidFill>
              </a:rPr>
              <a:t> </a:t>
            </a:r>
            <a:r>
              <a:rPr lang="en-US" sz="2800" dirty="0" smtClean="0">
                <a:solidFill>
                  <a:srgbClr val="77933C"/>
                </a:solidFill>
              </a:rPr>
              <a:t>conversation that </a:t>
            </a:r>
            <a:r>
              <a:rPr lang="en-US" sz="2800" dirty="0">
                <a:solidFill>
                  <a:srgbClr val="77933C"/>
                </a:solidFill>
              </a:rPr>
              <a:t>focuses on understanding and relationship-building</a:t>
            </a:r>
          </a:p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3C8C93"/>
                </a:solidFill>
              </a:rPr>
              <a:t>Creation of safe spaces</a:t>
            </a:r>
          </a:p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77933C"/>
                </a:solidFill>
              </a:rPr>
              <a:t>Suspension of assumptions and automatic response (assimilation/opposition)</a:t>
            </a:r>
          </a:p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3C8C93"/>
                </a:solidFill>
              </a:rPr>
              <a:t>Finding common ground / exploring differences</a:t>
            </a:r>
          </a:p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77933C"/>
                </a:solidFill>
              </a:rPr>
              <a:t>Co-creation of shared meanings and vocabularies</a:t>
            </a:r>
          </a:p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3C8C93"/>
                </a:solidFill>
              </a:rPr>
              <a:t>Collaborative inquiry</a:t>
            </a:r>
          </a:p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77933C"/>
                </a:solidFill>
              </a:rPr>
              <a:t>Storytelling</a:t>
            </a:r>
          </a:p>
          <a:p>
            <a:pPr marL="628650" indent="-542925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3C8C93"/>
                </a:solidFill>
              </a:rPr>
              <a:t>Understanding the contribution of emotions</a:t>
            </a:r>
          </a:p>
        </p:txBody>
      </p:sp>
    </p:spTree>
    <p:extLst>
      <p:ext uri="{BB962C8B-B14F-4D97-AF65-F5344CB8AC3E}">
        <p14:creationId xmlns:p14="http://schemas.microsoft.com/office/powerpoint/2010/main" val="40833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648</Words>
  <Application>Microsoft Macintosh PowerPoint</Application>
  <PresentationFormat>On-screen Show (4:3)</PresentationFormat>
  <Paragraphs>154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ＭＳ Ｐゴシック</vt:lpstr>
      <vt:lpstr>Times New Roman</vt:lpstr>
      <vt:lpstr>Wingdings</vt:lpstr>
      <vt:lpstr>Arial</vt:lpstr>
      <vt:lpstr>Office Theme</vt:lpstr>
      <vt:lpstr>Facilitating dialogue and deliberation</vt:lpstr>
      <vt:lpstr>PowerPoint Presentation</vt:lpstr>
      <vt:lpstr>PowerPoint Presentation</vt:lpstr>
      <vt:lpstr>PowerPoint Presentation</vt:lpstr>
      <vt:lpstr>PowerPoint Presentation</vt:lpstr>
      <vt:lpstr>Dialogue + Deliberation</vt:lpstr>
      <vt:lpstr>Society as a web of communication patterns</vt:lpstr>
      <vt:lpstr>PowerPoint Presentation</vt:lpstr>
      <vt:lpstr>Dialogue</vt:lpstr>
      <vt:lpstr>Deliberation</vt:lpstr>
      <vt:lpstr>PowerPoint Presentation</vt:lpstr>
      <vt:lpstr>PIN diagram (Andrew Acland)</vt:lpstr>
      <vt:lpstr>PowerPoint Presentation</vt:lpstr>
      <vt:lpstr>The craft of facilitation </vt:lpstr>
      <vt:lpstr>From my perspective…</vt:lpstr>
      <vt:lpstr>PowerPoint Presentation</vt:lpstr>
      <vt:lpstr>Role of facilitators</vt:lpstr>
      <vt:lpstr>Two different styles of facilitation</vt:lpstr>
      <vt:lpstr>Facilitation diamond</vt:lpstr>
      <vt:lpstr>PowerPoint Presentation</vt:lpstr>
      <vt:lpstr>Buzzz Q/A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collaboration</dc:title>
  <dc:creator>faulkner wendy</dc:creator>
  <cp:lastModifiedBy>Oliver Escobar</cp:lastModifiedBy>
  <cp:revision>162</cp:revision>
  <dcterms:created xsi:type="dcterms:W3CDTF">2015-08-08T15:47:46Z</dcterms:created>
  <dcterms:modified xsi:type="dcterms:W3CDTF">2016-10-20T07:39:39Z</dcterms:modified>
</cp:coreProperties>
</file>