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handoutMasterIdLst>
    <p:handoutMasterId r:id="rId16"/>
  </p:handoutMasterIdLst>
  <p:sldIdLst>
    <p:sldId id="256" r:id="rId2"/>
    <p:sldId id="258" r:id="rId3"/>
    <p:sldId id="259" r:id="rId4"/>
    <p:sldId id="260" r:id="rId5"/>
    <p:sldId id="265" r:id="rId6"/>
    <p:sldId id="266" r:id="rId7"/>
    <p:sldId id="263" r:id="rId8"/>
    <p:sldId id="267" r:id="rId9"/>
    <p:sldId id="268" r:id="rId10"/>
    <p:sldId id="264" r:id="rId11"/>
    <p:sldId id="262" r:id="rId12"/>
    <p:sldId id="261" r:id="rId13"/>
    <p:sldId id="269" r:id="rId14"/>
    <p:sldId id="270" r:id="rId15"/>
  </p:sldIdLst>
  <p:sldSz cx="12192000" cy="6858000"/>
  <p:notesSz cx="6865938" cy="9998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Skatteindtægter</c:v>
                </c:pt>
              </c:strCache>
            </c:strRef>
          </c:tx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'Ark1'!$B$2:$B$5</c:f>
              <c:numCache>
                <c:formatCode>General</c:formatCode>
                <c:ptCount val="4"/>
                <c:pt idx="0">
                  <c:v>35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25-49DB-B546-D4F9DDAEA8D1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Sundheds- og sociale udgifter</c:v>
                </c:pt>
              </c:strCache>
            </c:strRef>
          </c:tx>
          <c:marker>
            <c:symbol val="none"/>
          </c:marker>
          <c:cat>
            <c:numRef>
              <c:f>'Ark1'!$A$2:$A$5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'Ark1'!$C$2:$C$5</c:f>
              <c:numCache>
                <c:formatCode>General</c:formatCode>
                <c:ptCount val="4"/>
                <c:pt idx="0">
                  <c:v>-5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25-49DB-B546-D4F9DDAEA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441728"/>
        <c:axId val="104443264"/>
      </c:lineChart>
      <c:catAx>
        <c:axId val="10444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443264"/>
        <c:crosses val="autoZero"/>
        <c:auto val="1"/>
        <c:lblAlgn val="ctr"/>
        <c:lblOffset val="100"/>
        <c:noMultiLvlLbl val="0"/>
      </c:catAx>
      <c:valAx>
        <c:axId val="104443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441728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F36B5F79-8FBE-4301-9679-AC63CC4519B1}" type="datetimeFigureOut">
              <a:rPr lang="da-DK" smtClean="0"/>
              <a:t>20-10-2016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8B4CFB6E-3D17-4AD2-B101-79D04BD50F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7493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cid:9A752CD1-CAE3-4D17-8F4C-55E4B7C7AF0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cid:FFD7B7E8-FD00-437E-9790-5B85B2D8124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i="1" dirty="0"/>
              <a:t>PB in Denmark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000" dirty="0"/>
              <a:t>Has the welfare state undermined the need for citizen participation? 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By Morten Ronnenberg, Centre for Good Governance (DK)</a:t>
            </a:r>
          </a:p>
          <a:p>
            <a:r>
              <a:rPr lang="da-DK" dirty="0"/>
              <a:t>Søren Noes, Citizen and PB Champion in the Council of Hedensted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87" y="5257799"/>
            <a:ext cx="4181475" cy="1095375"/>
          </a:xfrm>
          <a:prstGeom prst="rect">
            <a:avLst/>
          </a:prstGeom>
        </p:spPr>
      </p:pic>
      <p:pic>
        <p:nvPicPr>
          <p:cNvPr id="6" name="Billede 5" descr="Center for God Forvaltn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3" y="5012862"/>
            <a:ext cx="2348865" cy="1497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62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to ponder?</a:t>
            </a:r>
            <a:br>
              <a:rPr lang="en-GB" dirty="0"/>
            </a:br>
            <a:r>
              <a:rPr lang="en-GB" dirty="0"/>
              <a:t>Debate for 10 min – groups of 3-4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GB" dirty="0"/>
              <a:t>A – What do we do to engage people when pots of money are not enough to mobilise?</a:t>
            </a:r>
          </a:p>
          <a:p>
            <a:pPr marL="45720" indent="0">
              <a:buNone/>
            </a:pPr>
            <a:endParaRPr lang="en-GB" dirty="0"/>
          </a:p>
          <a:p>
            <a:pPr marL="45720" indent="0">
              <a:buNone/>
            </a:pPr>
            <a:r>
              <a:rPr lang="en-GB" dirty="0"/>
              <a:t>B – How do we go into scale with PB if this requires more support and facilitation but staff time is what you lack?</a:t>
            </a:r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364" y="5901796"/>
            <a:ext cx="2064476" cy="540808"/>
          </a:xfrm>
          <a:prstGeom prst="rect">
            <a:avLst/>
          </a:prstGeom>
        </p:spPr>
      </p:pic>
      <p:pic>
        <p:nvPicPr>
          <p:cNvPr id="3076" name="Picture 4" descr="Billedresultat for snak over hækk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31" y="2608262"/>
            <a:ext cx="45974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8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 from Hedensted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96" y="5753570"/>
            <a:ext cx="2498016" cy="654378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da-DK" dirty="0"/>
          </a:p>
          <a:p>
            <a:pPr marL="45720" indent="0">
              <a:buNone/>
            </a:pPr>
            <a:endParaRPr lang="da-DK" dirty="0"/>
          </a:p>
        </p:txBody>
      </p:sp>
      <p:pic>
        <p:nvPicPr>
          <p:cNvPr id="7" name="Billede 6" descr="image2.png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92" y="1600200"/>
            <a:ext cx="6503108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15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 from Hedensted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96" y="5753570"/>
            <a:ext cx="2498016" cy="654378"/>
          </a:xfrm>
          <a:prstGeom prst="rect">
            <a:avLst/>
          </a:prstGeom>
        </p:spPr>
      </p:pic>
      <p:pic>
        <p:nvPicPr>
          <p:cNvPr id="8" name="Pladsholder til indhold 7" descr="image1.png"/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05" y="1657350"/>
            <a:ext cx="6273120" cy="443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20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to ponder ?</a:t>
            </a:r>
            <a:br>
              <a:rPr lang="en-GB" dirty="0"/>
            </a:br>
            <a:r>
              <a:rPr lang="en-GB" dirty="0"/>
              <a:t>Debate  #2 - for 10 min – groups of 3-4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da-DK" dirty="0"/>
          </a:p>
          <a:p>
            <a:pPr marL="45720" indent="0">
              <a:buNone/>
            </a:pPr>
            <a:r>
              <a:rPr lang="da-DK" dirty="0"/>
              <a:t>C </a:t>
            </a:r>
            <a:r>
              <a:rPr lang="en-GB" dirty="0"/>
              <a:t>– How do we move PB from ‘nice to have’ things to ‘need to have’ services? – or should we?</a:t>
            </a:r>
            <a:endParaRPr lang="da-DK" dirty="0"/>
          </a:p>
          <a:p>
            <a:pPr marL="45720" indent="0">
              <a:buNone/>
            </a:pPr>
            <a:endParaRPr lang="en-GB" dirty="0"/>
          </a:p>
          <a:p>
            <a:pPr marL="45720" indent="0">
              <a:buNone/>
            </a:pPr>
            <a:r>
              <a:rPr lang="en-GB" dirty="0"/>
              <a:t>D – How do we ensure that PB is not just a new management tool?  – i.e. less funds and more people to share and decide?</a:t>
            </a:r>
          </a:p>
          <a:p>
            <a:pPr marL="4572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364" y="5901796"/>
            <a:ext cx="2064476" cy="5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feed back to plenary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GB" dirty="0"/>
              <a:t>Conclusions from the audience: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xxx (from flipchart)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yyy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zzz</a:t>
            </a:r>
            <a:r>
              <a:rPr lang="en-GB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PB works in Denmark when merged and integrated with an existing structure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Scale and volume matters. PB may disappear if it is not scaled up.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364" y="5901796"/>
            <a:ext cx="2064476" cy="5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Overview</a:t>
            </a:r>
          </a:p>
        </p:txBody>
      </p:sp>
      <p:sp>
        <p:nvSpPr>
          <p:cNvPr id="15" name="Pladsholder til indhold 14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958862" cy="4023360"/>
          </a:xfrm>
        </p:spPr>
        <p:txBody>
          <a:bodyPr/>
          <a:lstStyle/>
          <a:p>
            <a:r>
              <a:rPr lang="en-GB" dirty="0"/>
              <a:t>7 out 98 councils in all of Denmark have tried or is doing PB</a:t>
            </a:r>
          </a:p>
          <a:p>
            <a:r>
              <a:rPr lang="en-GB" dirty="0"/>
              <a:t>7 out of 7 went on study tour to the UK</a:t>
            </a:r>
          </a:p>
          <a:p>
            <a:r>
              <a:rPr lang="en-GB" dirty="0"/>
              <a:t>15-20 projects – varying in size from 9,000 to 180,000 GBP</a:t>
            </a:r>
          </a:p>
          <a:p>
            <a:r>
              <a:rPr lang="en-GB" dirty="0"/>
              <a:t>PB is a provincial thing to do … </a:t>
            </a:r>
            <a:r>
              <a:rPr lang="en-GB" dirty="0">
                <a:sym typeface="Wingdings" panose="05000000000000000000" pitchFamily="2" charset="2"/>
              </a:rPr>
              <a:t></a:t>
            </a:r>
          </a:p>
          <a:p>
            <a:r>
              <a:rPr lang="en-GB" dirty="0">
                <a:sym typeface="Wingdings" panose="05000000000000000000" pitchFamily="2" charset="2"/>
              </a:rPr>
              <a:t>Why? </a:t>
            </a:r>
            <a:endParaRPr lang="en-GB" dirty="0"/>
          </a:p>
        </p:txBody>
      </p:sp>
      <p:sp>
        <p:nvSpPr>
          <p:cNvPr id="16" name="Pladsholder til indhold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a-DK" dirty="0"/>
              <a:t> 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7081471" y="1287780"/>
            <a:ext cx="4387215" cy="4513898"/>
            <a:chOff x="0" y="0"/>
            <a:chExt cx="3535680" cy="3808095"/>
          </a:xfrm>
        </p:grpSpPr>
        <p:pic>
          <p:nvPicPr>
            <p:cNvPr id="18" name="Billed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23" t="13051" r="1296" b="30897"/>
            <a:stretch/>
          </p:blipFill>
          <p:spPr bwMode="auto">
            <a:xfrm>
              <a:off x="0" y="0"/>
              <a:ext cx="3116580" cy="38080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Billede 18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5760" y="1638300"/>
              <a:ext cx="121285" cy="20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Billede 19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4880" y="2621280"/>
              <a:ext cx="125730" cy="214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Billede 20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94460" y="2872740"/>
              <a:ext cx="112395" cy="19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Billede 21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0620" y="2232660"/>
              <a:ext cx="116840" cy="19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Billede 22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18360" y="2331720"/>
              <a:ext cx="116840" cy="19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Billede 23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3140" y="3284220"/>
              <a:ext cx="116205" cy="197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Billede 24" descr="Billedresultat for map marker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4940" y="2628900"/>
              <a:ext cx="112395" cy="191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Ellipse 25"/>
            <p:cNvSpPr/>
            <p:nvPr/>
          </p:nvSpPr>
          <p:spPr>
            <a:xfrm>
              <a:off x="2506980" y="2225040"/>
              <a:ext cx="411480" cy="41148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8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endParaRPr lang="da-DK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kstfelt 15"/>
            <p:cNvSpPr txBox="1"/>
            <p:nvPr/>
          </p:nvSpPr>
          <p:spPr>
            <a:xfrm>
              <a:off x="2697480" y="2080260"/>
              <a:ext cx="838200" cy="2819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900" b="1">
                  <a:solidFill>
                    <a:srgbClr val="548235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Copenhagen</a:t>
              </a:r>
              <a:endParaRPr lang="da-DK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00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PB Ambition – The Big Agenda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>
          <a:xfrm>
            <a:off x="1143000" y="1577340"/>
            <a:ext cx="1752600" cy="777240"/>
          </a:xfrm>
        </p:spPr>
        <p:txBody>
          <a:bodyPr/>
          <a:lstStyle/>
          <a:p>
            <a:r>
              <a:rPr lang="da-DK" dirty="0"/>
              <a:t>Too </a:t>
            </a:r>
            <a:r>
              <a:rPr lang="en-GB" dirty="0"/>
              <a:t>many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3"/>
          </p:nvPr>
        </p:nvSpPr>
        <p:spPr>
          <a:xfrm>
            <a:off x="3590983" y="1577340"/>
            <a:ext cx="1417502" cy="777240"/>
          </a:xfrm>
        </p:spPr>
        <p:txBody>
          <a:bodyPr/>
          <a:lstStyle/>
          <a:p>
            <a:r>
              <a:rPr lang="da-DK" dirty="0"/>
              <a:t>Too </a:t>
            </a:r>
            <a:r>
              <a:rPr lang="en-GB" dirty="0"/>
              <a:t>few</a:t>
            </a:r>
          </a:p>
        </p:txBody>
      </p:sp>
      <p:pic>
        <p:nvPicPr>
          <p:cNvPr id="10" name="Pladsholder til indhold 9" descr="303x400_1258-lighting-a-cigarette-off-a-100-candle-funny-old-la.jpg (303×400)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 bwMode="auto">
          <a:xfrm>
            <a:off x="740577" y="2219179"/>
            <a:ext cx="2056606" cy="2206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Billede 10" descr="http://www.funnypica.com/wp-content/uploads/2012/05/Funny-Ugly-Old-Peopl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8"/>
          <a:stretch/>
        </p:blipFill>
        <p:spPr bwMode="auto">
          <a:xfrm>
            <a:off x="762000" y="4533900"/>
            <a:ext cx="1957842" cy="1814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Billedresultat for kron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58" y="2219179"/>
            <a:ext cx="2657953" cy="15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felt 11"/>
          <p:cNvSpPr txBox="1"/>
          <p:nvPr/>
        </p:nvSpPr>
        <p:spPr>
          <a:xfrm>
            <a:off x="3089395" y="3745085"/>
            <a:ext cx="264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TAX INCOME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83" y="4114417"/>
            <a:ext cx="2720053" cy="2233973"/>
          </a:xfrm>
          <a:prstGeom prst="rect">
            <a:avLst/>
          </a:prstGeom>
        </p:spPr>
      </p:pic>
      <p:sp>
        <p:nvSpPr>
          <p:cNvPr id="16" name="Tekstfelt 15"/>
          <p:cNvSpPr txBox="1"/>
          <p:nvPr/>
        </p:nvSpPr>
        <p:spPr>
          <a:xfrm>
            <a:off x="3197430" y="6262874"/>
            <a:ext cx="264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Volunteers</a:t>
            </a:r>
          </a:p>
        </p:txBody>
      </p:sp>
      <p:graphicFrame>
        <p:nvGraphicFramePr>
          <p:cNvPr id="17" name="Pladsholder til indhold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538877"/>
              </p:ext>
            </p:extLst>
          </p:nvPr>
        </p:nvGraphicFramePr>
        <p:xfrm>
          <a:off x="6040480" y="2550029"/>
          <a:ext cx="5860402" cy="3712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31138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do Danish </a:t>
            </a:r>
            <a:r>
              <a:rPr lang="da-DK" dirty="0" err="1"/>
              <a:t>councils</a:t>
            </a:r>
            <a:r>
              <a:rPr lang="da-DK" dirty="0"/>
              <a:t> do PB?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Closing the welfare gap</a:t>
            </a:r>
          </a:p>
          <a:p>
            <a:r>
              <a:rPr lang="en-GB" dirty="0"/>
              <a:t>Looking for co-creation of services</a:t>
            </a:r>
          </a:p>
          <a:p>
            <a:r>
              <a:rPr lang="en-GB" dirty="0"/>
              <a:t>Mobilising new volunteer groups</a:t>
            </a:r>
          </a:p>
          <a:p>
            <a:r>
              <a:rPr lang="en-GB" dirty="0"/>
              <a:t>Local ownership and responsibility</a:t>
            </a:r>
          </a:p>
          <a:p>
            <a:r>
              <a:rPr lang="en-GB" dirty="0"/>
              <a:t>Creating community resilience</a:t>
            </a:r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92015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Danish traditions for voluntarism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39% of the population above 16years of age did voluntary work in 2015 (28% in Scotland)</a:t>
            </a:r>
            <a:endParaRPr lang="da-DK" dirty="0"/>
          </a:p>
          <a:p>
            <a:pPr lvl="0"/>
            <a:r>
              <a:rPr lang="en-US" dirty="0"/>
              <a:t>Every 1 in 3 of the pensioners do voluntary work</a:t>
            </a:r>
            <a:endParaRPr lang="da-DK" dirty="0"/>
          </a:p>
          <a:p>
            <a:pPr lvl="0"/>
            <a:r>
              <a:rPr lang="en-US" dirty="0"/>
              <a:t>45% of people with children do voluntary work</a:t>
            </a:r>
            <a:endParaRPr lang="da-DK" dirty="0"/>
          </a:p>
          <a:p>
            <a:pPr lvl="0"/>
            <a:r>
              <a:rPr lang="en-US" dirty="0"/>
              <a:t>101,000 voluntary organisations – equivalent to 1 </a:t>
            </a:r>
            <a:r>
              <a:rPr lang="en-US" dirty="0" err="1"/>
              <a:t>organisation</a:t>
            </a:r>
            <a:r>
              <a:rPr lang="en-US" dirty="0"/>
              <a:t> for every 56 persons including children/elderly</a:t>
            </a:r>
            <a:endParaRPr lang="da-DK" dirty="0"/>
          </a:p>
          <a:p>
            <a:pPr lvl="0"/>
            <a:r>
              <a:rPr lang="en-US" dirty="0"/>
              <a:t>70% of all voluntary work is done in or through civil society organisations /CSOs</a:t>
            </a:r>
            <a:endParaRPr lang="da-DK" dirty="0"/>
          </a:p>
          <a:p>
            <a:pPr lvl="0"/>
            <a:r>
              <a:rPr lang="en-US" dirty="0"/>
              <a:t>Trend: still more volunteer outside the associations – </a:t>
            </a:r>
            <a:r>
              <a:rPr lang="en-US" dirty="0" err="1"/>
              <a:t>eg</a:t>
            </a:r>
            <a:r>
              <a:rPr lang="en-US" dirty="0"/>
              <a:t> on refugee issues.</a:t>
            </a:r>
            <a:endParaRPr lang="da-DK" dirty="0"/>
          </a:p>
          <a:p>
            <a:pPr lvl="0"/>
            <a:r>
              <a:rPr lang="en-US" dirty="0"/>
              <a:t>The state and councils support volunteering if through organisations – by law every Danish council must engage with civil society organisations and must provide financial support to CSOs (§18)</a:t>
            </a:r>
            <a:endParaRPr lang="da-DK" dirty="0"/>
          </a:p>
          <a:p>
            <a:endParaRPr lang="en-GB" dirty="0"/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3957" y="2057399"/>
            <a:ext cx="4754563" cy="2674441"/>
          </a:xfrm>
        </p:spPr>
      </p:pic>
    </p:spTree>
    <p:extLst>
      <p:ext uri="{BB962C8B-B14F-4D97-AF65-F5344CB8AC3E}">
        <p14:creationId xmlns:p14="http://schemas.microsoft.com/office/powerpoint/2010/main" val="256923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financial support to civil society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state and councils support volunteering if through organisations</a:t>
            </a:r>
          </a:p>
          <a:p>
            <a:pPr lvl="0"/>
            <a:r>
              <a:rPr lang="en-US" dirty="0"/>
              <a:t>by law every Danish council must engage with civil society organisations and must provide financial support to CSOs (§18)</a:t>
            </a:r>
          </a:p>
          <a:p>
            <a:pPr lvl="0"/>
            <a:r>
              <a:rPr lang="en-US" dirty="0"/>
              <a:t>Council of Kolding – 600,000 £ for CSO (91,000 inhabitants)</a:t>
            </a:r>
          </a:p>
          <a:p>
            <a:pPr lvl="0"/>
            <a:r>
              <a:rPr lang="en-US" dirty="0"/>
              <a:t>Many funding instruments</a:t>
            </a:r>
            <a:endParaRPr lang="da-DK" dirty="0"/>
          </a:p>
          <a:p>
            <a:endParaRPr lang="en-GB" dirty="0"/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9920" y="2256470"/>
            <a:ext cx="4754561" cy="2674441"/>
          </a:xfrm>
        </p:spPr>
      </p:pic>
      <p:pic>
        <p:nvPicPr>
          <p:cNvPr id="6148" name="Picture 4" descr="Billedresultat for civilsamf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0" y="3970916"/>
            <a:ext cx="34099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52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Thematic focus of Danish PB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Engage new and more volunteers</a:t>
            </a:r>
            <a:endParaRPr lang="da-DK" dirty="0"/>
          </a:p>
          <a:p>
            <a:pPr lvl="0"/>
            <a:r>
              <a:rPr lang="en-US" dirty="0"/>
              <a:t>Strengthen health and recovery</a:t>
            </a:r>
            <a:endParaRPr lang="da-DK" dirty="0"/>
          </a:p>
          <a:p>
            <a:pPr lvl="0"/>
            <a:r>
              <a:rPr lang="en-US" dirty="0"/>
              <a:t>Mobilise elderly people</a:t>
            </a:r>
            <a:endParaRPr lang="da-DK" dirty="0"/>
          </a:p>
          <a:p>
            <a:pPr lvl="0"/>
            <a:r>
              <a:rPr lang="en-US" dirty="0"/>
              <a:t>Development of local/ rural communities</a:t>
            </a:r>
            <a:endParaRPr lang="da-DK" dirty="0"/>
          </a:p>
          <a:p>
            <a:pPr lvl="0"/>
            <a:r>
              <a:rPr lang="en-US" dirty="0"/>
              <a:t>Strengthened integration of immigrants/ refugees</a:t>
            </a:r>
            <a:endParaRPr lang="da-DK" dirty="0"/>
          </a:p>
          <a:p>
            <a:endParaRPr lang="en-GB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a-DK" dirty="0"/>
              <a:t> 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6137" r="4969" b="18759"/>
          <a:stretch/>
        </p:blipFill>
        <p:spPr>
          <a:xfrm>
            <a:off x="5897880" y="2057399"/>
            <a:ext cx="5658977" cy="34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challenges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43000" y="1653024"/>
            <a:ext cx="4754880" cy="777240"/>
          </a:xfrm>
        </p:spPr>
        <p:txBody>
          <a:bodyPr/>
          <a:lstStyle/>
          <a:p>
            <a:r>
              <a:rPr lang="en-GB" u="sng" dirty="0"/>
              <a:t>For the council / civil servants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2"/>
          </p:nvPr>
        </p:nvSpPr>
        <p:spPr>
          <a:xfrm>
            <a:off x="1143000" y="2334999"/>
            <a:ext cx="4754880" cy="3383280"/>
          </a:xfrm>
        </p:spPr>
        <p:txBody>
          <a:bodyPr/>
          <a:lstStyle/>
          <a:p>
            <a:r>
              <a:rPr lang="en-GB" dirty="0"/>
              <a:t>Getting people to understand the concept</a:t>
            </a:r>
          </a:p>
          <a:p>
            <a:r>
              <a:rPr lang="en-GB" dirty="0"/>
              <a:t>Mobilise people – turn out often low</a:t>
            </a:r>
          </a:p>
          <a:p>
            <a:r>
              <a:rPr lang="en-GB" dirty="0"/>
              <a:t>Demands staff time for support</a:t>
            </a:r>
          </a:p>
          <a:p>
            <a:r>
              <a:rPr lang="en-GB" dirty="0"/>
              <a:t>Relying on commitment of individuals</a:t>
            </a:r>
          </a:p>
          <a:p>
            <a:r>
              <a:rPr lang="en-GB" dirty="0"/>
              <a:t>‘Super volunteers’ lose power – but who wants it?</a:t>
            </a:r>
          </a:p>
          <a:p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3"/>
          </p:nvPr>
        </p:nvSpPr>
        <p:spPr>
          <a:xfrm>
            <a:off x="6255838" y="1653024"/>
            <a:ext cx="4754880" cy="777240"/>
          </a:xfrm>
        </p:spPr>
        <p:txBody>
          <a:bodyPr/>
          <a:lstStyle/>
          <a:p>
            <a:r>
              <a:rPr lang="en-GB" u="sng" dirty="0"/>
              <a:t>For people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find it relevant</a:t>
            </a:r>
          </a:p>
          <a:p>
            <a:r>
              <a:rPr lang="en-GB" dirty="0"/>
              <a:t>To invest time</a:t>
            </a:r>
          </a:p>
          <a:p>
            <a:r>
              <a:rPr lang="en-GB" dirty="0"/>
              <a:t>Too small pots of money</a:t>
            </a:r>
          </a:p>
          <a:p>
            <a:r>
              <a:rPr lang="en-GB" dirty="0"/>
              <a:t>Facebook is easier</a:t>
            </a:r>
          </a:p>
          <a:p>
            <a:r>
              <a:rPr lang="en-GB" dirty="0"/>
              <a:t>Traditional committee system works well</a:t>
            </a:r>
          </a:p>
          <a:p>
            <a:r>
              <a:rPr lang="en-GB" dirty="0"/>
              <a:t>Immigrants – we are too distant from everything to give this priority</a:t>
            </a:r>
          </a:p>
        </p:txBody>
      </p:sp>
    </p:spTree>
    <p:extLst>
      <p:ext uri="{BB962C8B-B14F-4D97-AF65-F5344CB8AC3E}">
        <p14:creationId xmlns:p14="http://schemas.microsoft.com/office/powerpoint/2010/main" val="256609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Center for God Forvaltn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5534922"/>
            <a:ext cx="1402080" cy="8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successes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43000" y="1653024"/>
            <a:ext cx="4754880" cy="777240"/>
          </a:xfrm>
        </p:spPr>
        <p:txBody>
          <a:bodyPr/>
          <a:lstStyle/>
          <a:p>
            <a:r>
              <a:rPr lang="en-GB" u="sng" dirty="0"/>
              <a:t>For the council / civil servants</a:t>
            </a:r>
          </a:p>
        </p:txBody>
      </p:sp>
      <p:sp>
        <p:nvSpPr>
          <p:cNvPr id="23" name="Pladsholder til indhold 22"/>
          <p:cNvSpPr>
            <a:spLocks noGrp="1"/>
          </p:cNvSpPr>
          <p:nvPr>
            <p:ph sz="half" idx="2"/>
          </p:nvPr>
        </p:nvSpPr>
        <p:spPr>
          <a:xfrm>
            <a:off x="1143000" y="2334999"/>
            <a:ext cx="4754880" cy="3383280"/>
          </a:xfrm>
        </p:spPr>
        <p:txBody>
          <a:bodyPr>
            <a:normAutofit fontScale="92500"/>
          </a:bodyPr>
          <a:lstStyle/>
          <a:p>
            <a:r>
              <a:rPr lang="en-GB" dirty="0"/>
              <a:t>Better dialogue with people</a:t>
            </a:r>
          </a:p>
          <a:p>
            <a:r>
              <a:rPr lang="en-GB" dirty="0"/>
              <a:t>More and new people mobilised</a:t>
            </a:r>
          </a:p>
          <a:p>
            <a:r>
              <a:rPr lang="en-GB" dirty="0"/>
              <a:t>More young and children engaged</a:t>
            </a:r>
          </a:p>
          <a:p>
            <a:r>
              <a:rPr lang="en-GB" dirty="0"/>
              <a:t>Rewarding in terms of commitment</a:t>
            </a:r>
          </a:p>
          <a:p>
            <a:r>
              <a:rPr lang="en-GB" dirty="0"/>
              <a:t>Focus on relational work rather than infrastructure perspective</a:t>
            </a:r>
          </a:p>
          <a:p>
            <a:r>
              <a:rPr lang="en-GB" dirty="0"/>
              <a:t>Using organisations and existing democratic structure is more sustainable</a:t>
            </a:r>
          </a:p>
          <a:p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3"/>
          </p:nvPr>
        </p:nvSpPr>
        <p:spPr>
          <a:xfrm>
            <a:off x="6255838" y="1653024"/>
            <a:ext cx="4754880" cy="777240"/>
          </a:xfrm>
        </p:spPr>
        <p:txBody>
          <a:bodyPr/>
          <a:lstStyle/>
          <a:p>
            <a:r>
              <a:rPr lang="en-GB" u="sng" dirty="0"/>
              <a:t>For people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dirty="0"/>
              <a:t>Fun and relevant – when small</a:t>
            </a:r>
          </a:p>
          <a:p>
            <a:r>
              <a:rPr lang="en-GB" dirty="0"/>
              <a:t>Less bureaucracy appreciated</a:t>
            </a:r>
          </a:p>
          <a:p>
            <a:r>
              <a:rPr lang="en-GB" dirty="0"/>
              <a:t>Rural areas create networks</a:t>
            </a:r>
          </a:p>
          <a:p>
            <a:r>
              <a:rPr lang="en-GB" dirty="0"/>
              <a:t>Repetitive big scale is works well</a:t>
            </a:r>
          </a:p>
          <a:p>
            <a:r>
              <a:rPr lang="en-GB" dirty="0"/>
              <a:t>Lot’s of debate on </a:t>
            </a:r>
            <a:r>
              <a:rPr lang="en-GB" dirty="0" err="1"/>
              <a:t>facebook</a:t>
            </a:r>
            <a:r>
              <a:rPr lang="en-GB" dirty="0"/>
              <a:t> (but the usual suspects)</a:t>
            </a:r>
          </a:p>
        </p:txBody>
      </p:sp>
    </p:spTree>
    <p:extLst>
      <p:ext uri="{BB962C8B-B14F-4D97-AF65-F5344CB8AC3E}">
        <p14:creationId xmlns:p14="http://schemas.microsoft.com/office/powerpoint/2010/main" val="3276056312"/>
      </p:ext>
    </p:extLst>
  </p:cSld>
  <p:clrMapOvr>
    <a:masterClrMapping/>
  </p:clrMapOvr>
</p:sld>
</file>

<file path=ppt/theme/theme1.xml><?xml version="1.0" encoding="utf-8"?>
<a:theme xmlns:a="http://schemas.openxmlformats.org/drawingml/2006/main" name="Grundlæggend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3366</TotalTime>
  <Words>634</Words>
  <Application>Microsoft Office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Calibri</vt:lpstr>
      <vt:lpstr>Corbel</vt:lpstr>
      <vt:lpstr>Times New Roman</vt:lpstr>
      <vt:lpstr>Wingdings</vt:lpstr>
      <vt:lpstr>Grundlæggende</vt:lpstr>
      <vt:lpstr>PB in Denmark  Has the welfare state undermined the need for citizen participation? </vt:lpstr>
      <vt:lpstr>Overview</vt:lpstr>
      <vt:lpstr>PB Ambition – The Big Agenda</vt:lpstr>
      <vt:lpstr>Why do Danish councils do PB?</vt:lpstr>
      <vt:lpstr>Danish traditions for voluntarism</vt:lpstr>
      <vt:lpstr>Public financial support to civil society</vt:lpstr>
      <vt:lpstr>Thematic focus of Danish PB</vt:lpstr>
      <vt:lpstr>Main challenges</vt:lpstr>
      <vt:lpstr>Main successes</vt:lpstr>
      <vt:lpstr>Questions to ponder? Debate for 10 min – groups of 3-4</vt:lpstr>
      <vt:lpstr>Experience from Hedensted</vt:lpstr>
      <vt:lpstr>Experience from Hedensted</vt:lpstr>
      <vt:lpstr>Questions to ponder ? Debate  #2 - for 10 min – groups of 3-4</vt:lpstr>
      <vt:lpstr>Summary and feed back to 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Ronnenberg</dc:creator>
  <cp:lastModifiedBy>Morten Ronnenberg</cp:lastModifiedBy>
  <cp:revision>18</cp:revision>
  <cp:lastPrinted>2016-10-19T09:13:22Z</cp:lastPrinted>
  <dcterms:created xsi:type="dcterms:W3CDTF">2016-10-17T22:21:38Z</dcterms:created>
  <dcterms:modified xsi:type="dcterms:W3CDTF">2016-10-20T07:21:14Z</dcterms:modified>
</cp:coreProperties>
</file>