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3" r:id="rId6"/>
    <p:sldId id="262" r:id="rId7"/>
    <p:sldId id="259" r:id="rId8"/>
    <p:sldId id="257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399B3-D1BB-412F-958C-43B8CF3B61AC}" v="2" dt="2022-03-28T09:24:51.569"/>
    <p1510:client id="{C1C8E7D2-865E-5CBF-CC4C-5D9CA8791EF9}" v="415" dt="2022-03-30T07:58:04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08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llan" userId="7592925e-e3e9-4a7b-a8fb-98a68b284ee9" providerId="ADAL" clId="{655399B3-D1BB-412F-958C-43B8CF3B61AC}"/>
    <pc:docChg chg="custSel addSld modSld">
      <pc:chgData name="David Allan" userId="7592925e-e3e9-4a7b-a8fb-98a68b284ee9" providerId="ADAL" clId="{655399B3-D1BB-412F-958C-43B8CF3B61AC}" dt="2022-03-29T10:43:10.869" v="1988" actId="1076"/>
      <pc:docMkLst>
        <pc:docMk/>
      </pc:docMkLst>
      <pc:sldChg chg="modSp mod">
        <pc:chgData name="David Allan" userId="7592925e-e3e9-4a7b-a8fb-98a68b284ee9" providerId="ADAL" clId="{655399B3-D1BB-412F-958C-43B8CF3B61AC}" dt="2022-03-28T09:03:39.287" v="93" actId="27636"/>
        <pc:sldMkLst>
          <pc:docMk/>
          <pc:sldMk cId="3808613308" sldId="256"/>
        </pc:sldMkLst>
        <pc:spChg chg="mod">
          <ac:chgData name="David Allan" userId="7592925e-e3e9-4a7b-a8fb-98a68b284ee9" providerId="ADAL" clId="{655399B3-D1BB-412F-958C-43B8CF3B61AC}" dt="2022-03-28T09:03:13.313" v="59" actId="255"/>
          <ac:spMkLst>
            <pc:docMk/>
            <pc:sldMk cId="3808613308" sldId="256"/>
            <ac:spMk id="2" creationId="{28F51EC8-8AA4-9846-A59D-C1A1F2D032FF}"/>
          </ac:spMkLst>
        </pc:spChg>
        <pc:spChg chg="mod">
          <ac:chgData name="David Allan" userId="7592925e-e3e9-4a7b-a8fb-98a68b284ee9" providerId="ADAL" clId="{655399B3-D1BB-412F-958C-43B8CF3B61AC}" dt="2022-03-28T09:03:39.287" v="93" actId="27636"/>
          <ac:spMkLst>
            <pc:docMk/>
            <pc:sldMk cId="3808613308" sldId="256"/>
            <ac:spMk id="3" creationId="{4D97A9F6-E815-BD43-8A4E-5C373C571353}"/>
          </ac:spMkLst>
        </pc:spChg>
      </pc:sldChg>
      <pc:sldChg chg="modSp mod">
        <pc:chgData name="David Allan" userId="7592925e-e3e9-4a7b-a8fb-98a68b284ee9" providerId="ADAL" clId="{655399B3-D1BB-412F-958C-43B8CF3B61AC}" dt="2022-03-28T09:27:54.561" v="628" actId="20577"/>
        <pc:sldMkLst>
          <pc:docMk/>
          <pc:sldMk cId="759435287" sldId="257"/>
        </pc:sldMkLst>
        <pc:spChg chg="mod">
          <ac:chgData name="David Allan" userId="7592925e-e3e9-4a7b-a8fb-98a68b284ee9" providerId="ADAL" clId="{655399B3-D1BB-412F-958C-43B8CF3B61AC}" dt="2022-03-28T09:20:56.288" v="151" actId="5793"/>
          <ac:spMkLst>
            <pc:docMk/>
            <pc:sldMk cId="759435287" sldId="257"/>
            <ac:spMk id="2" creationId="{16C74549-2BB2-7147-8EB5-B25C62FB02AD}"/>
          </ac:spMkLst>
        </pc:spChg>
        <pc:spChg chg="mod">
          <ac:chgData name="David Allan" userId="7592925e-e3e9-4a7b-a8fb-98a68b284ee9" providerId="ADAL" clId="{655399B3-D1BB-412F-958C-43B8CF3B61AC}" dt="2022-03-28T09:27:54.561" v="628" actId="20577"/>
          <ac:spMkLst>
            <pc:docMk/>
            <pc:sldMk cId="759435287" sldId="257"/>
            <ac:spMk id="3" creationId="{090F01A8-4EDD-5E4E-8CD7-37F427C0524D}"/>
          </ac:spMkLst>
        </pc:spChg>
      </pc:sldChg>
      <pc:sldChg chg="add">
        <pc:chgData name="David Allan" userId="7592925e-e3e9-4a7b-a8fb-98a68b284ee9" providerId="ADAL" clId="{655399B3-D1BB-412F-958C-43B8CF3B61AC}" dt="2022-03-28T09:20:16.165" v="111"/>
        <pc:sldMkLst>
          <pc:docMk/>
          <pc:sldMk cId="319758934" sldId="259"/>
        </pc:sldMkLst>
      </pc:sldChg>
      <pc:sldChg chg="modSp new mod">
        <pc:chgData name="David Allan" userId="7592925e-e3e9-4a7b-a8fb-98a68b284ee9" providerId="ADAL" clId="{655399B3-D1BB-412F-958C-43B8CF3B61AC}" dt="2022-03-29T10:39:17.933" v="1583" actId="20577"/>
        <pc:sldMkLst>
          <pc:docMk/>
          <pc:sldMk cId="1651528035" sldId="260"/>
        </pc:sldMkLst>
        <pc:spChg chg="mod">
          <ac:chgData name="David Allan" userId="7592925e-e3e9-4a7b-a8fb-98a68b284ee9" providerId="ADAL" clId="{655399B3-D1BB-412F-958C-43B8CF3B61AC}" dt="2022-03-29T10:32:16.780" v="725" actId="20577"/>
          <ac:spMkLst>
            <pc:docMk/>
            <pc:sldMk cId="1651528035" sldId="260"/>
            <ac:spMk id="2" creationId="{5B5ED5B6-8706-4989-95C9-A1E46F9451B6}"/>
          </ac:spMkLst>
        </pc:spChg>
        <pc:spChg chg="mod">
          <ac:chgData name="David Allan" userId="7592925e-e3e9-4a7b-a8fb-98a68b284ee9" providerId="ADAL" clId="{655399B3-D1BB-412F-958C-43B8CF3B61AC}" dt="2022-03-29T10:39:17.933" v="1583" actId="20577"/>
          <ac:spMkLst>
            <pc:docMk/>
            <pc:sldMk cId="1651528035" sldId="260"/>
            <ac:spMk id="3" creationId="{8E317CF0-F4F1-4CC8-BD88-494CA3DDC28F}"/>
          </ac:spMkLst>
        </pc:spChg>
      </pc:sldChg>
      <pc:sldChg chg="modSp new mod">
        <pc:chgData name="David Allan" userId="7592925e-e3e9-4a7b-a8fb-98a68b284ee9" providerId="ADAL" clId="{655399B3-D1BB-412F-958C-43B8CF3B61AC}" dt="2022-03-29T10:43:10.869" v="1988" actId="1076"/>
        <pc:sldMkLst>
          <pc:docMk/>
          <pc:sldMk cId="2308614438" sldId="261"/>
        </pc:sldMkLst>
        <pc:spChg chg="mod">
          <ac:chgData name="David Allan" userId="7592925e-e3e9-4a7b-a8fb-98a68b284ee9" providerId="ADAL" clId="{655399B3-D1BB-412F-958C-43B8CF3B61AC}" dt="2022-03-29T10:40:23.559" v="1618" actId="20577"/>
          <ac:spMkLst>
            <pc:docMk/>
            <pc:sldMk cId="2308614438" sldId="261"/>
            <ac:spMk id="2" creationId="{E2D03929-1F56-47A5-ABD7-1D07AAD5909A}"/>
          </ac:spMkLst>
        </pc:spChg>
        <pc:spChg chg="mod">
          <ac:chgData name="David Allan" userId="7592925e-e3e9-4a7b-a8fb-98a68b284ee9" providerId="ADAL" clId="{655399B3-D1BB-412F-958C-43B8CF3B61AC}" dt="2022-03-29T10:43:10.869" v="1988" actId="1076"/>
          <ac:spMkLst>
            <pc:docMk/>
            <pc:sldMk cId="2308614438" sldId="261"/>
            <ac:spMk id="3" creationId="{A2116134-DA64-4E84-8300-EB2D0955A0AD}"/>
          </ac:spMkLst>
        </pc:spChg>
      </pc:sldChg>
    </pc:docChg>
  </pc:docChgLst>
  <pc:docChgLst>
    <pc:chgData name="David Allan" userId="S::david@scdc.org.uk::7592925e-e3e9-4a7b-a8fb-98a68b284ee9" providerId="AD" clId="Web-{C1C8E7D2-865E-5CBF-CC4C-5D9CA8791EF9}"/>
    <pc:docChg chg="addSld modSld sldOrd">
      <pc:chgData name="David Allan" userId="S::david@scdc.org.uk::7592925e-e3e9-4a7b-a8fb-98a68b284ee9" providerId="AD" clId="Web-{C1C8E7D2-865E-5CBF-CC4C-5D9CA8791EF9}" dt="2022-03-30T07:58:04.282" v="424" actId="1076"/>
      <pc:docMkLst>
        <pc:docMk/>
      </pc:docMkLst>
      <pc:sldChg chg="modSp">
        <pc:chgData name="David Allan" userId="S::david@scdc.org.uk::7592925e-e3e9-4a7b-a8fb-98a68b284ee9" providerId="AD" clId="Web-{C1C8E7D2-865E-5CBF-CC4C-5D9CA8791EF9}" dt="2022-03-30T07:54:12.402" v="423" actId="20577"/>
        <pc:sldMkLst>
          <pc:docMk/>
          <pc:sldMk cId="1651528035" sldId="260"/>
        </pc:sldMkLst>
        <pc:spChg chg="mod">
          <ac:chgData name="David Allan" userId="S::david@scdc.org.uk::7592925e-e3e9-4a7b-a8fb-98a68b284ee9" providerId="AD" clId="Web-{C1C8E7D2-865E-5CBF-CC4C-5D9CA8791EF9}" dt="2022-03-30T07:54:12.402" v="423" actId="20577"/>
          <ac:spMkLst>
            <pc:docMk/>
            <pc:sldMk cId="1651528035" sldId="260"/>
            <ac:spMk id="3" creationId="{8E317CF0-F4F1-4CC8-BD88-494CA3DDC28F}"/>
          </ac:spMkLst>
        </pc:spChg>
      </pc:sldChg>
      <pc:sldChg chg="modSp new ord">
        <pc:chgData name="David Allan" userId="S::david@scdc.org.uk::7592925e-e3e9-4a7b-a8fb-98a68b284ee9" providerId="AD" clId="Web-{C1C8E7D2-865E-5CBF-CC4C-5D9CA8791EF9}" dt="2022-03-30T07:37:58.721" v="158" actId="14100"/>
        <pc:sldMkLst>
          <pc:docMk/>
          <pc:sldMk cId="1940481443" sldId="262"/>
        </pc:sldMkLst>
        <pc:spChg chg="mod">
          <ac:chgData name="David Allan" userId="S::david@scdc.org.uk::7592925e-e3e9-4a7b-a8fb-98a68b284ee9" providerId="AD" clId="Web-{C1C8E7D2-865E-5CBF-CC4C-5D9CA8791EF9}" dt="2022-03-30T07:34:38.732" v="37" actId="1076"/>
          <ac:spMkLst>
            <pc:docMk/>
            <pc:sldMk cId="1940481443" sldId="262"/>
            <ac:spMk id="2" creationId="{1FB5770E-501E-0712-A95E-D34AE5C2D759}"/>
          </ac:spMkLst>
        </pc:spChg>
        <pc:spChg chg="mod">
          <ac:chgData name="David Allan" userId="S::david@scdc.org.uk::7592925e-e3e9-4a7b-a8fb-98a68b284ee9" providerId="AD" clId="Web-{C1C8E7D2-865E-5CBF-CC4C-5D9CA8791EF9}" dt="2022-03-30T07:37:58.721" v="158" actId="14100"/>
          <ac:spMkLst>
            <pc:docMk/>
            <pc:sldMk cId="1940481443" sldId="262"/>
            <ac:spMk id="3" creationId="{C617AE70-1BC9-78C7-B49F-EED902E6119F}"/>
          </ac:spMkLst>
        </pc:spChg>
      </pc:sldChg>
      <pc:sldChg chg="modSp new">
        <pc:chgData name="David Allan" userId="S::david@scdc.org.uk::7592925e-e3e9-4a7b-a8fb-98a68b284ee9" providerId="AD" clId="Web-{C1C8E7D2-865E-5CBF-CC4C-5D9CA8791EF9}" dt="2022-03-30T07:58:04.282" v="424" actId="1076"/>
        <pc:sldMkLst>
          <pc:docMk/>
          <pc:sldMk cId="2539339931" sldId="263"/>
        </pc:sldMkLst>
        <pc:spChg chg="mod">
          <ac:chgData name="David Allan" userId="S::david@scdc.org.uk::7592925e-e3e9-4a7b-a8fb-98a68b284ee9" providerId="AD" clId="Web-{C1C8E7D2-865E-5CBF-CC4C-5D9CA8791EF9}" dt="2022-03-30T07:46:40.203" v="293" actId="1076"/>
          <ac:spMkLst>
            <pc:docMk/>
            <pc:sldMk cId="2539339931" sldId="263"/>
            <ac:spMk id="2" creationId="{393F9215-25A8-2912-558F-DEF0FA4943AF}"/>
          </ac:spMkLst>
        </pc:spChg>
        <pc:spChg chg="mod">
          <ac:chgData name="David Allan" userId="S::david@scdc.org.uk::7592925e-e3e9-4a7b-a8fb-98a68b284ee9" providerId="AD" clId="Web-{C1C8E7D2-865E-5CBF-CC4C-5D9CA8791EF9}" dt="2022-03-30T07:58:04.282" v="424" actId="1076"/>
          <ac:spMkLst>
            <pc:docMk/>
            <pc:sldMk cId="2539339931" sldId="263"/>
            <ac:spMk id="3" creationId="{249E4EC1-BFAB-81BB-DF7D-12CB62BDF5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BB15-08EC-634B-B728-614C82357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51F9E-98AA-1242-9459-F69894E1D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F1629-3529-C542-BE7D-BBE1F9CE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15A2C-57FD-6B4E-BF5C-841C7DC6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7F55-9D20-454E-9C01-EF999EA7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3ED6-C47E-9C48-AAAE-535FD397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3111A-7C66-E348-AF8B-867AD7440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599C4-FD80-2444-A838-93BB6679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6F89A-A26E-3A44-AD92-12471DC9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3A6FE-025A-EA4F-A5E3-01831542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CB6310-932A-A245-B3B1-0C213A5D3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530E5-1F88-E540-8B4A-896B24E84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100C1-5069-8149-9227-62920E8F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58F9B-65B4-7148-B34E-EFD39FEF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934D4-73CB-0849-A70C-E6A12ED6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275A-7500-0542-91C8-DACD72DA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3469-969E-324B-82A1-4FD7CD669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71CA9-CB25-2148-BA51-44068570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78C19-0672-C94A-B6D7-5A180815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72AE1-38A5-5342-818E-D8ACE458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AFC5-1CFC-3841-A753-76F1568D5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FE764-FF4B-E64F-8FC0-C9B595717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A2505-54DE-1549-A12A-A5E6FFEF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D4900-B49C-E141-BEFF-92E345F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52723-F766-BA41-8CE4-868FCA3A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71821-B0E9-0D43-9297-E12EF375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B8A9-6E60-4B4B-A2EB-E98D1D585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3659C-91AA-E04B-98BC-4AAC806D3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6DAF0-7DFA-B149-AD67-01104A57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C3ADC-7B90-5E48-8BDF-36E63227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27E96-3608-234D-8E29-8A00FA94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9E41-A7B6-0C4B-92A1-8AEBD0158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6E175-6E23-B54E-AFE2-326CD8B9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7DA9-5C5B-A545-B94D-B549D15CC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B11A5-46DC-3242-B7AD-EF0DB2C7B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65FE5-0E7D-5743-87CF-591C05347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FBFE5-A005-D645-ABA5-6CA8E0AE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17010-8AA0-7344-B49B-8E6B7E39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0AA93-0651-8E4A-96BD-D1B499D7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0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4AD0-2F3C-3B40-9299-54C5F6D9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6F0B9-091A-044A-B5D4-CDABCAF8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481C2-734C-674F-9758-334CC39D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DE369-EF3F-3C4E-B540-9CF92B76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4348A-23A3-1344-89F0-031AA58A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25228-AAAA-7D4A-8A5E-5FD26230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99E81-EBBD-414B-8172-874B77FC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4EDA-20ED-7A48-9C18-EDF91AF0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AE6A-7B4F-ED4F-9BB7-3A135FF66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A7204-2118-E34F-A5B7-3505EAF7F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8C51A-FE24-5744-AD7C-DF4E4A9D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085B2-747F-184E-BF5E-3DFC21E6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697DA-D323-3F4C-AACF-B18E82FF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5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0AA5-C387-3C42-9844-C1DB1478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665B9-A0B4-534A-9397-572175762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CB5B8-FE59-6A4C-90EA-4125776C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485C8-59B6-524F-A4B3-DF8840CF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184C9-0AE2-4D42-9F59-4D16DA43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67FCA-6E54-F24A-A749-AF5A1BCC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7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9B8E3-B68F-0F49-9BE4-11789CA0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8B269-95D0-3241-B3FA-F81A4B4F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59AA9-A28D-7144-A436-473F69B49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BCDA-3C29-874D-93C1-CB58F3EF0ED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592E4-8DDB-3949-9978-65BAF4DC7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D642F-A71B-5C46-B74C-E99C49C34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5674-EE5C-4040-A32D-F8ECBAB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bscotland.scot/pb-framewor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1EC8-8AA4-9846-A59D-C1A1F2D03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Growing PB in Scotland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7A9F6-E815-BD43-8A4E-5C373C571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PB Scotland Learning Event</a:t>
            </a:r>
          </a:p>
          <a:p>
            <a:r>
              <a:rPr lang="en-US" sz="4800" dirty="0"/>
              <a:t>Wednesday 30</a:t>
            </a:r>
            <a:r>
              <a:rPr lang="en-US" sz="4800" baseline="30000" dirty="0"/>
              <a:t>th</a:t>
            </a:r>
            <a:r>
              <a:rPr lang="en-US" sz="4800" dirty="0"/>
              <a:t> March 2022</a:t>
            </a:r>
          </a:p>
        </p:txBody>
      </p:sp>
      <p:pic>
        <p:nvPicPr>
          <p:cNvPr id="5" name="Picture 4" descr="Icon&#10;&#10;Description automatically generated with low confidence">
            <a:extLst>
              <a:ext uri="{FF2B5EF4-FFF2-40B4-BE49-F238E27FC236}">
                <a16:creationId xmlns:a16="http://schemas.microsoft.com/office/drawing/2014/main" id="{4ED146B2-9336-1545-A887-BED598893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450" y="42705"/>
            <a:ext cx="1524000" cy="10901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2680B9-AD71-664F-86BA-3EAB69740BDF}"/>
              </a:ext>
            </a:extLst>
          </p:cNvPr>
          <p:cNvSpPr/>
          <p:nvPr/>
        </p:nvSpPr>
        <p:spPr>
          <a:xfrm>
            <a:off x="-128588" y="6474372"/>
            <a:ext cx="12601576" cy="512216"/>
          </a:xfrm>
          <a:prstGeom prst="rect">
            <a:avLst/>
          </a:prstGeom>
          <a:solidFill>
            <a:srgbClr val="2C8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F9215-25A8-2912-558F-DEF0FA49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Session Overview/Purpose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4EC1-BFAB-81BB-DF7D-12CB62BD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11325"/>
            <a:ext cx="10515600" cy="46942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Part of a series of Learning Events aimed at re-establishing PB as we emerge out of the Covid-19 pandemic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Previous events have looked at: 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The barriers to PB during Covid-19 and how people have responded to the challenges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The strategic framework for taking PB forward in Scotland</a:t>
            </a:r>
          </a:p>
          <a:p>
            <a:pPr marL="457200" indent="-457200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This event aims to: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Focus on some areas for PB development as we refresh, re-</a:t>
            </a:r>
            <a:r>
              <a:rPr lang="en-US" dirty="0" err="1">
                <a:cs typeface="Calibri" panose="020F0502020204030204"/>
              </a:rPr>
              <a:t>energise</a:t>
            </a:r>
            <a:r>
              <a:rPr lang="en-US" dirty="0">
                <a:cs typeface="Calibri" panose="020F0502020204030204"/>
              </a:rPr>
              <a:t> and re-establish PB as a key element of the development of participatory democracy in Scotland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93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770E-501E-0712-A95E-D34AE5C2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88900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Today's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7AE70-1BC9-78C7-B49F-EED902E61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63650"/>
            <a:ext cx="10515600" cy="52371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10.00am  Introduction, background and context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10.15am  Breakout Session 1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11.10am  Break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11.20am  Plenary – main points from Session 1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11.25am  Breakout Session 2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12.20pm  Plenary – main points from Session 2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                Event reflection and feedback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12.30pm  Finish</a:t>
            </a:r>
          </a:p>
        </p:txBody>
      </p:sp>
    </p:spTree>
    <p:extLst>
      <p:ext uri="{BB962C8B-B14F-4D97-AF65-F5344CB8AC3E}">
        <p14:creationId xmlns:p14="http://schemas.microsoft.com/office/powerpoint/2010/main" val="194048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timeline, box and whisker chart&#10;&#10;Description automatically generated">
            <a:extLst>
              <a:ext uri="{FF2B5EF4-FFF2-40B4-BE49-F238E27FC236}">
                <a16:creationId xmlns:a16="http://schemas.microsoft.com/office/drawing/2014/main" id="{86BE0420-A891-9041-BEAF-1E850E911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F82E58-6366-F649-8503-559677AA0907}"/>
              </a:ext>
            </a:extLst>
          </p:cNvPr>
          <p:cNvSpPr txBox="1"/>
          <p:nvPr/>
        </p:nvSpPr>
        <p:spPr>
          <a:xfrm>
            <a:off x="4956873" y="4774168"/>
            <a:ext cx="2278251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New national PB Strategic group launches to support the development of participatory budgeting across Scotland.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5C787-0FFE-2942-ABEE-E2C36C12DD94}"/>
              </a:ext>
            </a:extLst>
          </p:cNvPr>
          <p:cNvSpPr txBox="1"/>
          <p:nvPr/>
        </p:nvSpPr>
        <p:spPr>
          <a:xfrm>
            <a:off x="571512" y="2474893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‘PB Charter for Scotland’ launched: co-produced by community organisations and agencies.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0A0EF2-4995-2949-B0B2-9A53D0DC47F5}"/>
              </a:ext>
            </a:extLst>
          </p:cNvPr>
          <p:cNvSpPr txBox="1"/>
          <p:nvPr/>
        </p:nvSpPr>
        <p:spPr>
          <a:xfrm>
            <a:off x="8247684" y="2474893"/>
            <a:ext cx="227825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2020: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Scottish Government publishes Pupil Equity Fund guidance 2021-21, including clear reference to using PB in schools.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ECA2AD-5D09-904D-8E6B-90A29DF0FF5F}"/>
              </a:ext>
            </a:extLst>
          </p:cNvPr>
          <p:cNvSpPr txBox="1"/>
          <p:nvPr/>
        </p:nvSpPr>
        <p:spPr>
          <a:xfrm>
            <a:off x="1961396" y="4774168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Global Pandemic sees Scotland’s PB activity moved entirely online.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CE511B-0CB9-144F-92FD-279F848A8C2D}"/>
              </a:ext>
            </a:extLst>
          </p:cNvPr>
          <p:cNvSpPr txBox="1"/>
          <p:nvPr/>
        </p:nvSpPr>
        <p:spPr>
          <a:xfrm>
            <a:off x="7837409" y="4774168"/>
            <a:ext cx="227825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2021: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New research explores digital tools for PB in Scotland.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FF564F-AB59-AB4B-A41D-482C2BB3B5BB}"/>
              </a:ext>
            </a:extLst>
          </p:cNvPr>
          <p:cNvSpPr txBox="1"/>
          <p:nvPr/>
        </p:nvSpPr>
        <p:spPr>
          <a:xfrm>
            <a:off x="5699528" y="2478048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The PB Scotland Conference 2019: Going Global sees more than 200 people from countries across the world come together in Edinburgh.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B721B8-571B-C944-AE47-9E0CC121764F}"/>
              </a:ext>
            </a:extLst>
          </p:cNvPr>
          <p:cNvSpPr/>
          <p:nvPr/>
        </p:nvSpPr>
        <p:spPr>
          <a:xfrm>
            <a:off x="3153367" y="2475041"/>
            <a:ext cx="2278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</a:rPr>
              <a:t>2019: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 Scotland included in the Global Atlas for Participatory Budgeting for the first time.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75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4549-2BB2-7147-8EB5-B25C62FB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the past year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F01A8-4EDD-5E4E-8CD7-37F427C05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Strategic Group develop the </a:t>
            </a:r>
            <a:r>
              <a:rPr lang="en-GB" dirty="0">
                <a:hlinkClick r:id="rId2"/>
              </a:rPr>
              <a:t>PB Framework for Scotland</a:t>
            </a:r>
            <a:endParaRPr lang="en-GB" dirty="0"/>
          </a:p>
          <a:p>
            <a:endParaRPr lang="en-GB" dirty="0"/>
          </a:p>
          <a:p>
            <a:r>
              <a:rPr lang="en-US" dirty="0"/>
              <a:t>Continued development of mainstream PB across Scottish Local Authorities</a:t>
            </a:r>
          </a:p>
          <a:p>
            <a:endParaRPr lang="en-US" dirty="0"/>
          </a:p>
          <a:p>
            <a:r>
              <a:rPr lang="en-US" dirty="0"/>
              <a:t>Groups start to run PB processes again – using a combination of face-to-face and digital methods</a:t>
            </a:r>
          </a:p>
          <a:p>
            <a:endParaRPr lang="en-US" dirty="0"/>
          </a:p>
          <a:p>
            <a:r>
              <a:rPr lang="en-US" dirty="0"/>
              <a:t>Green PB emerges as a priority of the </a:t>
            </a:r>
            <a:r>
              <a:rPr lang="en-US"/>
              <a:t>Scottish Government</a:t>
            </a:r>
            <a:endParaRPr lang="en-US" dirty="0"/>
          </a:p>
        </p:txBody>
      </p:sp>
      <p:pic>
        <p:nvPicPr>
          <p:cNvPr id="4" name="Picture 3" descr="Icon&#10;&#10;Description automatically generated with low confidence">
            <a:extLst>
              <a:ext uri="{FF2B5EF4-FFF2-40B4-BE49-F238E27FC236}">
                <a16:creationId xmlns:a16="http://schemas.microsoft.com/office/drawing/2014/main" id="{67833487-840C-3A43-99E0-1ABA45BF9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5450" y="42705"/>
            <a:ext cx="1524000" cy="10901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94D98D-017D-F749-9ED7-846F5B7422C3}"/>
              </a:ext>
            </a:extLst>
          </p:cNvPr>
          <p:cNvSpPr/>
          <p:nvPr/>
        </p:nvSpPr>
        <p:spPr>
          <a:xfrm>
            <a:off x="-128588" y="6474372"/>
            <a:ext cx="12601576" cy="512216"/>
          </a:xfrm>
          <a:prstGeom prst="rect">
            <a:avLst/>
          </a:prstGeom>
          <a:solidFill>
            <a:srgbClr val="2C8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3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D5B6-8706-4989-95C9-A1E46F94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opportunities (and challenges)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17CF0-F4F1-4CC8-BD88-494CA3DD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Policy context – drive for increased community participation and influence in public policy-making – support for citizens assemblies, engagement with Scottish Parliament, review of CE Act, etc. </a:t>
            </a:r>
          </a:p>
          <a:p>
            <a:r>
              <a:rPr lang="en-US" dirty="0"/>
              <a:t>The experience of community-led response to COVID and greater involvement of communities in resilience</a:t>
            </a:r>
          </a:p>
          <a:p>
            <a:r>
              <a:rPr lang="en-US" dirty="0"/>
              <a:t>Increasing focus on tackling climate change and tackling (child) poverty</a:t>
            </a:r>
          </a:p>
          <a:p>
            <a:r>
              <a:rPr lang="en-US" dirty="0"/>
              <a:t>The challenge of re-engaging and re-booting participation – and finding new ways of working</a:t>
            </a:r>
          </a:p>
          <a:p>
            <a:r>
              <a:rPr lang="en-US" dirty="0">
                <a:cs typeface="Calibri"/>
              </a:rPr>
              <a:t>The challenge of engaging and involving the people who face the greatest barriers to participation – tackling inequalities</a:t>
            </a:r>
          </a:p>
        </p:txBody>
      </p:sp>
    </p:spTree>
    <p:extLst>
      <p:ext uri="{BB962C8B-B14F-4D97-AF65-F5344CB8AC3E}">
        <p14:creationId xmlns:p14="http://schemas.microsoft.com/office/powerpoint/2010/main" val="165152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3929-1F56-47A5-ABD7-1D07AAD5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err="1"/>
              <a:t>programme</a:t>
            </a:r>
            <a:r>
              <a:rPr lang="en-US" dirty="0"/>
              <a:t> – Growing PB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16134-DA64-4E84-8300-EB2D0955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08" y="1775290"/>
            <a:ext cx="10515600" cy="4910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Focus on 4 key areas: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Growing involvement – of elected members, community planning and other agencies – in PB</a:t>
            </a:r>
          </a:p>
          <a:p>
            <a:endParaRPr lang="en-US" dirty="0"/>
          </a:p>
          <a:p>
            <a:r>
              <a:rPr lang="en-US" dirty="0"/>
              <a:t>Growing mainstream PB – considering different models</a:t>
            </a:r>
          </a:p>
          <a:p>
            <a:endParaRPr lang="en-US" dirty="0"/>
          </a:p>
          <a:p>
            <a:r>
              <a:rPr lang="en-US" dirty="0"/>
              <a:t>Growing PB in schools and with young people</a:t>
            </a:r>
          </a:p>
          <a:p>
            <a:endParaRPr lang="en-US" dirty="0"/>
          </a:p>
          <a:p>
            <a:r>
              <a:rPr lang="en-US" dirty="0"/>
              <a:t>Growing Green PB – tackling climate change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61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C0DB2C60CEE46B5D1BC27B50318F0" ma:contentTypeVersion="12" ma:contentTypeDescription="Create a new document." ma:contentTypeScope="" ma:versionID="a4450ff41dd8f29edda0c7f472a341a7">
  <xsd:schema xmlns:xsd="http://www.w3.org/2001/XMLSchema" xmlns:xs="http://www.w3.org/2001/XMLSchema" xmlns:p="http://schemas.microsoft.com/office/2006/metadata/properties" xmlns:ns2="70410010-6a56-40e2-b5cf-6acccb3503c6" xmlns:ns3="8d2fb17e-d823-44c5-a7fa-0dbcecb152a8" targetNamespace="http://schemas.microsoft.com/office/2006/metadata/properties" ma:root="true" ma:fieldsID="dd6c1dc25a5600b157bc3ff8e40ac459" ns2:_="" ns3:_="">
    <xsd:import namespace="70410010-6a56-40e2-b5cf-6acccb3503c6"/>
    <xsd:import namespace="8d2fb17e-d823-44c5-a7fa-0dbcecb152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10010-6a56-40e2-b5cf-6acccb3503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fb17e-d823-44c5-a7fa-0dbcecb152a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B74019-7A71-4AFB-A7E8-A57ED44C37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672A7-D786-422A-85E4-3AEAB72650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028C73-6C82-4818-A9FE-C52A3DE5FD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410010-6a56-40e2-b5cf-6acccb3503c6"/>
    <ds:schemaRef ds:uri="8d2fb17e-d823-44c5-a7fa-0dbcecb15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Growing PB in Scotland </vt:lpstr>
      <vt:lpstr>Session Overview/Purpose</vt:lpstr>
      <vt:lpstr>Today's Session</vt:lpstr>
      <vt:lpstr>PowerPoint Presentation</vt:lpstr>
      <vt:lpstr>Over the past year …</vt:lpstr>
      <vt:lpstr>Current opportunities (and challenges)</vt:lpstr>
      <vt:lpstr>Today’s programme – Growing PB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Jordan</dc:creator>
  <cp:lastModifiedBy>David Allan</cp:lastModifiedBy>
  <cp:revision>93</cp:revision>
  <dcterms:created xsi:type="dcterms:W3CDTF">2022-03-28T08:56:33Z</dcterms:created>
  <dcterms:modified xsi:type="dcterms:W3CDTF">2022-03-30T07:58:04Z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0x010100D17C0DB2C60CEE46B5D1BC27B50318F0</vt:lpwstr>
  </property>
</Properties>
</file>