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56" r:id="rId2"/>
    <p:sldId id="285" r:id="rId3"/>
    <p:sldId id="286" r:id="rId4"/>
    <p:sldId id="259" r:id="rId5"/>
    <p:sldId id="278" r:id="rId6"/>
    <p:sldId id="279" r:id="rId7"/>
    <p:sldId id="277" r:id="rId8"/>
    <p:sldId id="280" r:id="rId9"/>
    <p:sldId id="281" r:id="rId10"/>
    <p:sldId id="284" r:id="rId11"/>
    <p:sldId id="288" r:id="rId12"/>
    <p:sldId id="290" r:id="rId13"/>
    <p:sldId id="291" r:id="rId14"/>
    <p:sldId id="292" r:id="rId15"/>
    <p:sldId id="303" r:id="rId16"/>
    <p:sldId id="294" r:id="rId17"/>
    <p:sldId id="295" r:id="rId18"/>
    <p:sldId id="296" r:id="rId19"/>
    <p:sldId id="298" r:id="rId20"/>
    <p:sldId id="299" r:id="rId21"/>
    <p:sldId id="301" r:id="rId22"/>
    <p:sldId id="300" r:id="rId23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9985" autoAdjust="0"/>
  </p:normalViewPr>
  <p:slideViewPr>
    <p:cSldViewPr snapToGrid="0">
      <p:cViewPr varScale="1">
        <p:scale>
          <a:sx n="83" d="100"/>
          <a:sy n="83" d="100"/>
        </p:scale>
        <p:origin x="8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BD7D7-CC8C-421A-A886-4292C655627A}" type="datetimeFigureOut">
              <a:rPr lang="en-GB" smtClean="0"/>
              <a:t>27/10/2016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027F-68A1-4E9E-B2C2-6A1166DCE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17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PB</a:t>
            </a:r>
            <a:r>
              <a:rPr lang="en-GB" dirty="0" smtClean="0"/>
              <a:t> in Ayrshire – </a:t>
            </a:r>
            <a:br>
              <a:rPr lang="en-GB" dirty="0" smtClean="0"/>
            </a:br>
            <a:r>
              <a:rPr lang="en-GB" dirty="0" smtClean="0"/>
              <a:t>the story so far……..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Pam Crosthwaite - North Ayrshire Council </a:t>
            </a:r>
          </a:p>
          <a:p>
            <a:r>
              <a:rPr lang="en-GB" dirty="0"/>
              <a:t>Gus Collins - South Ayrshire council </a:t>
            </a:r>
          </a:p>
          <a:p>
            <a:r>
              <a:rPr lang="en-GB" dirty="0"/>
              <a:t>Dot Grieve – East Ayrshire Council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831" y="4606368"/>
            <a:ext cx="5733193" cy="1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AYRSHIRE – The Future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68627"/>
            <a:ext cx="10192419" cy="4296578"/>
          </a:xfrm>
        </p:spPr>
        <p:txBody>
          <a:bodyPr>
            <a:normAutofit/>
          </a:bodyPr>
          <a:lstStyle/>
          <a:p>
            <a:pPr marL="0" lvl="0" indent="0">
              <a:buClr>
                <a:srgbClr val="B31166"/>
              </a:buClr>
              <a:buNone/>
            </a:pPr>
            <a:endParaRPr lang="en-GB" altLang="en-US" b="1" dirty="0" smtClean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GB" altLang="en-US" b="1" dirty="0" smtClean="0">
                <a:solidFill>
                  <a:srgbClr val="E33D6F"/>
                </a:solidFill>
              </a:rPr>
              <a:t>3  </a:t>
            </a:r>
            <a:r>
              <a:rPr lang="en-GB" altLang="en-US" b="1" dirty="0">
                <a:solidFill>
                  <a:srgbClr val="E33D6F"/>
                </a:solidFill>
              </a:rPr>
              <a:t>locality PB events are planned for October and November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 smtClean="0">
                <a:solidFill>
                  <a:srgbClr val="E33D6F"/>
                </a:solidFill>
              </a:rPr>
              <a:t>Locality </a:t>
            </a:r>
            <a:r>
              <a:rPr lang="en-GB" altLang="en-US" b="1" dirty="0">
                <a:solidFill>
                  <a:srgbClr val="E33D6F"/>
                </a:solidFill>
              </a:rPr>
              <a:t>Partnerships responsible for ensuring PB embedded in the 6 Localities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Building on and increasing community involvement in planning and running events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Community Choices Funding secured to develop and extend digital voting (initially with young people) and,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PB event with Community Councils and a thematic PB event focussing on mental health and well-being.</a:t>
            </a:r>
          </a:p>
          <a:p>
            <a:pPr lvl="0">
              <a:buClr>
                <a:srgbClr val="B31166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6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 AYRSHIRE – 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68627"/>
            <a:ext cx="10533942" cy="4296578"/>
          </a:xfrm>
        </p:spPr>
        <p:txBody>
          <a:bodyPr>
            <a:normAutofit/>
          </a:bodyPr>
          <a:lstStyle/>
          <a:p>
            <a:pPr marL="0" lvl="0" indent="0">
              <a:buClr>
                <a:srgbClr val="B31166"/>
              </a:buClr>
              <a:buNone/>
            </a:pPr>
            <a:endParaRPr lang="en-GB" altLang="en-US" b="1" dirty="0" smtClean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GB" altLang="en-US" b="1" dirty="0" smtClean="0">
                <a:solidFill>
                  <a:srgbClr val="E33D6F"/>
                </a:solidFill>
              </a:rPr>
              <a:t>6 PB events held across South Ayrshire in first cycle 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 smtClean="0">
                <a:solidFill>
                  <a:srgbClr val="E33D6F"/>
                </a:solidFill>
              </a:rPr>
              <a:t>£93,500 allocated so far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 smtClean="0">
                <a:solidFill>
                  <a:srgbClr val="E33D6F"/>
                </a:solidFill>
              </a:rPr>
              <a:t>PB approach developed locally and fund distributed through Health and Social Care Locality Planning infrastructure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 smtClean="0">
                <a:solidFill>
                  <a:srgbClr val="E33D6F"/>
                </a:solidFill>
              </a:rPr>
              <a:t>Average attendance of 108 voters at each event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PB introduced a new process which broadened engagement with grassroots groups and increased participation from wide range of groups and projects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Aligns with Health and Social Care Priorities opens up additional opportunities for meaningful co-production at a local level</a:t>
            </a:r>
          </a:p>
          <a:p>
            <a:pPr lvl="0">
              <a:buClr>
                <a:srgbClr val="B31166"/>
              </a:buClr>
            </a:pPr>
            <a:endParaRPr lang="en-GB" altLang="en-US" b="1" dirty="0" smtClean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423" y="2314620"/>
            <a:ext cx="2346158" cy="117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6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MAYBOLE &amp; NORTH CARRICK LOCALITY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B31166"/>
              </a:buClr>
              <a:buNone/>
            </a:pPr>
            <a:endParaRPr lang="en-GB" altLang="en-US" b="1" dirty="0" smtClean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Allocated £20,000 on 7</a:t>
            </a:r>
            <a:r>
              <a:rPr lang="en-GB" b="1" baseline="30000" dirty="0" smtClean="0">
                <a:solidFill>
                  <a:srgbClr val="E33D6F"/>
                </a:solidFill>
              </a:rPr>
              <a:t>th</a:t>
            </a:r>
            <a:r>
              <a:rPr lang="en-GB" b="1" dirty="0" smtClean="0">
                <a:solidFill>
                  <a:srgbClr val="E33D6F"/>
                </a:solidFill>
              </a:rPr>
              <a:t> May</a:t>
            </a: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26 groups ‘pitched’ to an  audience of 150</a:t>
            </a: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20 groups were fully funded and 6 runners up received a share of what was left</a:t>
            </a: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Planning and delivery of the day had a big input from local stakeholders who also contributed £10,000</a:t>
            </a:r>
            <a:endParaRPr lang="en-GB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3386" y="2603500"/>
            <a:ext cx="455506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 AYRSHIRE –  Locality Events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B31166"/>
              </a:buClr>
              <a:buNone/>
            </a:pPr>
            <a:r>
              <a:rPr lang="en-GB" altLang="en-US" b="1" dirty="0" smtClean="0">
                <a:solidFill>
                  <a:srgbClr val="E33D6F"/>
                </a:solidFill>
              </a:rPr>
              <a:t>TROON LOCALITY &amp; AYR NORTH LOCALITY </a:t>
            </a: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£10,000 at each event</a:t>
            </a: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Over 160 attended across both events</a:t>
            </a: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28 groups fully funded </a:t>
            </a: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8 shared remaining funds </a:t>
            </a:r>
          </a:p>
          <a:p>
            <a:pPr lvl="0">
              <a:buClr>
                <a:srgbClr val="B31166"/>
              </a:buClr>
            </a:pP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17735" y="4045644"/>
            <a:ext cx="3029638" cy="2460286"/>
          </a:xfrm>
          <a:prstGeom prst="rect">
            <a:avLst/>
          </a:prstGeom>
        </p:spPr>
      </p:pic>
      <p:pic>
        <p:nvPicPr>
          <p:cNvPr id="10" name="Picture 2" descr="\\cnas1\users\homes\CollinsG\DESKTOP\Funded+projects+receive+cheq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88" y="2334088"/>
            <a:ext cx="2829849" cy="17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95" y="2491110"/>
            <a:ext cx="23479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4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 AYRSHIRE –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68627"/>
            <a:ext cx="8825659" cy="4296578"/>
          </a:xfrm>
        </p:spPr>
        <p:txBody>
          <a:bodyPr>
            <a:normAutofit/>
          </a:bodyPr>
          <a:lstStyle/>
          <a:p>
            <a:pPr marL="0" lvl="0" indent="0">
              <a:buClr>
                <a:srgbClr val="B31166"/>
              </a:buClr>
              <a:buNone/>
            </a:pPr>
            <a:endParaRPr lang="en-GB" altLang="en-US" b="1" dirty="0" smtClean="0">
              <a:solidFill>
                <a:srgbClr val="E33D6F"/>
              </a:solidFill>
            </a:endParaRPr>
          </a:p>
          <a:p>
            <a:pPr>
              <a:buClr>
                <a:srgbClr val="B31166"/>
              </a:buClr>
            </a:pPr>
            <a:r>
              <a:rPr lang="en-GB" altLang="en-US" b="1" dirty="0" smtClean="0">
                <a:solidFill>
                  <a:srgbClr val="E33D6F"/>
                </a:solidFill>
              </a:rPr>
              <a:t>Involving </a:t>
            </a:r>
            <a:r>
              <a:rPr lang="en-GB" altLang="en-US" b="1" dirty="0">
                <a:solidFill>
                  <a:srgbClr val="E33D6F"/>
                </a:solidFill>
              </a:rPr>
              <a:t>local stakeholders in the planning and delivery of PB achieves community led PB and builds confidence and </a:t>
            </a:r>
            <a:r>
              <a:rPr lang="en-GB" altLang="en-US" b="1" dirty="0" smtClean="0">
                <a:solidFill>
                  <a:srgbClr val="E33D6F"/>
                </a:solidFill>
              </a:rPr>
              <a:t>optimism</a:t>
            </a: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Used different approaches to vote at events such as voting  key pads which saved time, injected a fun element to the process and allowed us to understand more about our audience</a:t>
            </a:r>
          </a:p>
          <a:p>
            <a:pPr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The randomness of different funding streams can lead to problems, although these are good problems to have</a:t>
            </a:r>
          </a:p>
          <a:p>
            <a:pPr lvl="0">
              <a:buClr>
                <a:srgbClr val="B31166"/>
              </a:buClr>
            </a:pPr>
            <a:endParaRPr lang="en-GB" b="1" dirty="0" smtClean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823" y="5258470"/>
            <a:ext cx="23479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4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 AYRSHIRE – The Future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68627"/>
            <a:ext cx="10192419" cy="4296578"/>
          </a:xfrm>
        </p:spPr>
        <p:txBody>
          <a:bodyPr>
            <a:normAutofit/>
          </a:bodyPr>
          <a:lstStyle/>
          <a:p>
            <a:pPr marL="0" lvl="0" indent="0">
              <a:buClr>
                <a:srgbClr val="B31166"/>
              </a:buClr>
              <a:buNone/>
            </a:pPr>
            <a:endParaRPr lang="en-GB" altLang="en-US" b="1" dirty="0" smtClean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Next cycle of locality events planned - funding of £121,000 secured</a:t>
            </a: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Big Lottery Funding</a:t>
            </a: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Developing use  of Digital Tools called Your Priorities with Citizens Foundation (Iceland). Can be used for getting feedback on emerging themes or priorities</a:t>
            </a: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To widen staff base for supporting applicants</a:t>
            </a: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To stimulate and support more applications from marginal groups</a:t>
            </a:r>
          </a:p>
          <a:p>
            <a:pPr lvl="0">
              <a:buClr>
                <a:srgbClr val="B31166"/>
              </a:buClr>
            </a:pPr>
            <a:r>
              <a:rPr lang="en-GB" b="1" dirty="0" smtClean="0">
                <a:solidFill>
                  <a:srgbClr val="E33D6F"/>
                </a:solidFill>
              </a:rPr>
              <a:t>Exploring further links with community benefits to look at potential contributions for PB overhead costs including wind farm community benefit companies</a:t>
            </a:r>
          </a:p>
          <a:p>
            <a:pPr lvl="0">
              <a:buClr>
                <a:srgbClr val="B31166"/>
              </a:buClr>
            </a:pPr>
            <a:endParaRPr lang="en-GB" b="1" dirty="0" smtClean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endParaRPr lang="en-GB" b="1" dirty="0" smtClean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endParaRPr lang="en-GB" dirty="0" smtClean="0"/>
          </a:p>
          <a:p>
            <a:pPr lvl="0">
              <a:buClr>
                <a:srgbClr val="B31166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0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EAST AYRSHIRE  - 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62" y="2603499"/>
            <a:ext cx="11586258" cy="3913048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2"/>
                </a:solidFill>
              </a:rPr>
              <a:t>Funding from Scottish Government and EA Health and Social Care Partnership </a:t>
            </a:r>
          </a:p>
          <a:p>
            <a:r>
              <a:rPr lang="en-GB" altLang="en-US" b="1" dirty="0">
                <a:solidFill>
                  <a:schemeClr val="accent2"/>
                </a:solidFill>
              </a:rPr>
              <a:t>2 Pilots with communities who had a Community Led Action Plan </a:t>
            </a:r>
          </a:p>
          <a:p>
            <a:r>
              <a:rPr lang="en-GB" altLang="en-US" b="1" dirty="0">
                <a:solidFill>
                  <a:schemeClr val="accent2"/>
                </a:solidFill>
              </a:rPr>
              <a:t>‘ You Decide’ £10,000 for each pilot</a:t>
            </a:r>
          </a:p>
          <a:p>
            <a:r>
              <a:rPr lang="en-GB" altLang="en-US" b="1" dirty="0">
                <a:solidFill>
                  <a:schemeClr val="accent2"/>
                </a:solidFill>
              </a:rPr>
              <a:t>All funding went to the communities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Kept it simple 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Opportunity </a:t>
            </a:r>
            <a:r>
              <a:rPr lang="en-GB" altLang="en-US" b="1" dirty="0">
                <a:solidFill>
                  <a:schemeClr val="accent2"/>
                </a:solidFill>
              </a:rPr>
              <a:t>to  increase knowledge, skills and confidence of staff, partners and community representatives in taking PB forward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009" y="5312780"/>
            <a:ext cx="1701479" cy="10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MAUCHLINE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896452"/>
          </a:xfrm>
        </p:spPr>
        <p:txBody>
          <a:bodyPr>
            <a:normAutofit fontScale="85000" lnSpcReduction="10000"/>
          </a:bodyPr>
          <a:lstStyle/>
          <a:p>
            <a:r>
              <a:rPr lang="en-GB" altLang="en-US" b="1" dirty="0" smtClean="0">
                <a:solidFill>
                  <a:schemeClr val="accent2"/>
                </a:solidFill>
              </a:rPr>
              <a:t>Community PB Steering Group established 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PB event held on Sunday 5th June in Mauchline Community Centre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Personalised Community Event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Applications accepted for minimum of £100 maximum £750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Those eligible to vote had to be a resident of the parish of Mauchline and be in Primary 6 or above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A total of 21 applications were received and all invited to do 3 minute presentation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18 projects received funding on the day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65 people attended the day and 53 voted</a:t>
            </a:r>
          </a:p>
          <a:p>
            <a:endParaRPr lang="en-GB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8215" y="2324559"/>
            <a:ext cx="3961871" cy="40872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193" y="2401677"/>
            <a:ext cx="1547913" cy="22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VALLEY VENTURES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altLang="en-US" b="1" dirty="0">
                <a:solidFill>
                  <a:schemeClr val="accent2"/>
                </a:solidFill>
              </a:rPr>
              <a:t>PB event held on Saturday 25th June in Darvel Town </a:t>
            </a:r>
            <a:r>
              <a:rPr lang="en-GB" altLang="en-US" b="1" dirty="0" smtClean="0">
                <a:solidFill>
                  <a:schemeClr val="accent2"/>
                </a:solidFill>
              </a:rPr>
              <a:t>Hall</a:t>
            </a:r>
            <a:endParaRPr lang="en-GB" altLang="en-US" b="1" dirty="0">
              <a:solidFill>
                <a:schemeClr val="accent2"/>
              </a:solidFill>
            </a:endParaRPr>
          </a:p>
          <a:p>
            <a:r>
              <a:rPr lang="en-GB" altLang="en-US" b="1" dirty="0">
                <a:solidFill>
                  <a:schemeClr val="accent2"/>
                </a:solidFill>
              </a:rPr>
              <a:t>Brought two communities together to hold a joint </a:t>
            </a:r>
            <a:r>
              <a:rPr lang="en-GB" altLang="en-US" b="1" dirty="0" smtClean="0">
                <a:solidFill>
                  <a:schemeClr val="accent2"/>
                </a:solidFill>
              </a:rPr>
              <a:t>event and joint PB Steering Group set up</a:t>
            </a:r>
            <a:endParaRPr lang="en-GB" altLang="en-US" b="1" dirty="0">
              <a:solidFill>
                <a:schemeClr val="accent2"/>
              </a:solidFill>
            </a:endParaRPr>
          </a:p>
          <a:p>
            <a:r>
              <a:rPr lang="en-GB" altLang="en-US" b="1" dirty="0">
                <a:solidFill>
                  <a:schemeClr val="accent2"/>
                </a:solidFill>
              </a:rPr>
              <a:t>Applications up to a maximum of £1000, no minimum</a:t>
            </a:r>
          </a:p>
          <a:p>
            <a:r>
              <a:rPr lang="en-GB" altLang="en-US" b="1" dirty="0">
                <a:solidFill>
                  <a:schemeClr val="accent2"/>
                </a:solidFill>
              </a:rPr>
              <a:t>Those eligible to vote had to be a resident of Newmilns or Darvel and be in S1 or above.</a:t>
            </a:r>
          </a:p>
          <a:p>
            <a:r>
              <a:rPr lang="en-GB" altLang="en-US" b="1" dirty="0">
                <a:solidFill>
                  <a:schemeClr val="accent2"/>
                </a:solidFill>
              </a:rPr>
              <a:t>A total of 35 applications were received and 25 invited to present. </a:t>
            </a:r>
          </a:p>
          <a:p>
            <a:r>
              <a:rPr lang="en-GB" altLang="en-US" b="1" dirty="0">
                <a:solidFill>
                  <a:schemeClr val="accent2"/>
                </a:solidFill>
              </a:rPr>
              <a:t>15 projects received funding on the day</a:t>
            </a:r>
          </a:p>
          <a:p>
            <a:r>
              <a:rPr lang="en-GB" altLang="en-US" b="1" dirty="0">
                <a:solidFill>
                  <a:schemeClr val="accent2"/>
                </a:solidFill>
              </a:rPr>
              <a:t>118  people attended the day and 88 voted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603501"/>
            <a:ext cx="482515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4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EAST AYRSHIRE - Summary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1509"/>
            <a:ext cx="8825659" cy="4219460"/>
          </a:xfrm>
        </p:spPr>
        <p:txBody>
          <a:bodyPr>
            <a:normAutofit/>
          </a:bodyPr>
          <a:lstStyle/>
          <a:p>
            <a:r>
              <a:rPr lang="en-GB" altLang="en-US" sz="2600" b="1" dirty="0" smtClean="0">
                <a:solidFill>
                  <a:schemeClr val="accent2"/>
                </a:solidFill>
              </a:rPr>
              <a:t> </a:t>
            </a:r>
            <a:r>
              <a:rPr lang="en-GB" altLang="en-US" b="1" dirty="0" smtClean="0">
                <a:solidFill>
                  <a:schemeClr val="accent2"/>
                </a:solidFill>
              </a:rPr>
              <a:t>2 Successful Pilots with 3 communities &amp; continued commitment to PB</a:t>
            </a:r>
          </a:p>
          <a:p>
            <a:r>
              <a:rPr lang="en-GB" altLang="en-US" b="1" dirty="0">
                <a:solidFill>
                  <a:schemeClr val="accent2"/>
                </a:solidFill>
              </a:rPr>
              <a:t>Approach strengthened engagement and built on the work done by communities in developing their own Community Led Action </a:t>
            </a:r>
            <a:r>
              <a:rPr lang="en-GB" altLang="en-US" b="1" dirty="0" smtClean="0">
                <a:solidFill>
                  <a:schemeClr val="accent2"/>
                </a:solidFill>
              </a:rPr>
              <a:t>Plans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56 applications received in total and 33 projects supported by the community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New connections made in and across communities 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82</a:t>
            </a:r>
            <a:r>
              <a:rPr lang="en-GB" altLang="en-US" b="1" dirty="0">
                <a:solidFill>
                  <a:schemeClr val="accent2"/>
                </a:solidFill>
              </a:rPr>
              <a:t>% of those attending </a:t>
            </a:r>
            <a:r>
              <a:rPr lang="en-GB" altLang="en-US" b="1" dirty="0" smtClean="0">
                <a:solidFill>
                  <a:schemeClr val="accent2"/>
                </a:solidFill>
              </a:rPr>
              <a:t>thought </a:t>
            </a:r>
            <a:r>
              <a:rPr lang="en-GB" altLang="en-US" b="1" dirty="0">
                <a:solidFill>
                  <a:schemeClr val="accent2"/>
                </a:solidFill>
              </a:rPr>
              <a:t>the events were a good way of getting people involved on how funding should be spent in their </a:t>
            </a:r>
            <a:r>
              <a:rPr lang="en-GB" altLang="en-US" b="1" dirty="0" smtClean="0">
                <a:solidFill>
                  <a:schemeClr val="accent2"/>
                </a:solidFill>
              </a:rPr>
              <a:t>area</a:t>
            </a:r>
          </a:p>
          <a:p>
            <a:r>
              <a:rPr lang="en-GB" altLang="en-US" b="1" dirty="0">
                <a:solidFill>
                  <a:schemeClr val="accent2"/>
                </a:solidFill>
              </a:rPr>
              <a:t>Some members of the Steering Groups have offered to mentor other </a:t>
            </a:r>
            <a:r>
              <a:rPr lang="en-GB" altLang="en-US" b="1" dirty="0" smtClean="0">
                <a:solidFill>
                  <a:schemeClr val="accent2"/>
                </a:solidFill>
              </a:rPr>
              <a:t>communities for future events</a:t>
            </a:r>
            <a:endParaRPr lang="en-GB" altLang="en-US" b="1" dirty="0">
              <a:solidFill>
                <a:schemeClr val="accent2"/>
              </a:solidFill>
            </a:endParaRP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Developed </a:t>
            </a:r>
            <a:r>
              <a:rPr lang="en-GB" altLang="en-US" b="1" dirty="0">
                <a:solidFill>
                  <a:schemeClr val="accent2"/>
                </a:solidFill>
              </a:rPr>
              <a:t>localised </a:t>
            </a:r>
            <a:r>
              <a:rPr lang="en-GB" altLang="en-US" b="1" dirty="0" smtClean="0">
                <a:solidFill>
                  <a:schemeClr val="accent2"/>
                </a:solidFill>
              </a:rPr>
              <a:t>materials and training</a:t>
            </a:r>
            <a:endParaRPr lang="en-GB" altLang="en-US" sz="2600" b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1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PAN AYRSHIRE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0" y="2027104"/>
            <a:ext cx="10719413" cy="45609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altLang="en-US" b="1" dirty="0" smtClean="0">
              <a:solidFill>
                <a:schemeClr val="accent2"/>
              </a:solidFill>
            </a:endParaRP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All three local authorities attended introductory workshop on PB (2014)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Joint </a:t>
            </a:r>
            <a:r>
              <a:rPr lang="en-GB" altLang="en-US" b="1" dirty="0">
                <a:solidFill>
                  <a:schemeClr val="accent2"/>
                </a:solidFill>
              </a:rPr>
              <a:t>bid made to Scottish Government for </a:t>
            </a:r>
            <a:r>
              <a:rPr lang="en-GB" altLang="en-US" b="1" dirty="0" smtClean="0">
                <a:solidFill>
                  <a:schemeClr val="accent2"/>
                </a:solidFill>
              </a:rPr>
              <a:t> initially 4 </a:t>
            </a:r>
            <a:r>
              <a:rPr lang="en-GB" altLang="en-US" b="1" dirty="0">
                <a:solidFill>
                  <a:schemeClr val="accent2"/>
                </a:solidFill>
              </a:rPr>
              <a:t>Training Days </a:t>
            </a:r>
            <a:r>
              <a:rPr lang="en-GB" altLang="en-US" b="1" dirty="0" smtClean="0">
                <a:solidFill>
                  <a:schemeClr val="accent2"/>
                </a:solidFill>
              </a:rPr>
              <a:t>(2015) </a:t>
            </a:r>
            <a:r>
              <a:rPr lang="en-GB" altLang="en-US" b="1" dirty="0">
                <a:solidFill>
                  <a:schemeClr val="accent2"/>
                </a:solidFill>
              </a:rPr>
              <a:t>to enable us to;</a:t>
            </a:r>
          </a:p>
          <a:p>
            <a:pPr lvl="1"/>
            <a:r>
              <a:rPr lang="en-GB" altLang="en-US" b="1" dirty="0">
                <a:solidFill>
                  <a:schemeClr val="accent2"/>
                </a:solidFill>
              </a:rPr>
              <a:t>increase awareness, understanding and develop skills of staff and partners including community representatives </a:t>
            </a:r>
          </a:p>
          <a:p>
            <a:pPr lvl="1"/>
            <a:r>
              <a:rPr lang="en-GB" altLang="en-US" b="1" dirty="0">
                <a:solidFill>
                  <a:schemeClr val="accent2"/>
                </a:solidFill>
              </a:rPr>
              <a:t>further raise awareness and promote PB as a method of community engagement and enhancing local planning</a:t>
            </a:r>
          </a:p>
          <a:p>
            <a:pPr lvl="1"/>
            <a:r>
              <a:rPr lang="en-GB" altLang="en-US" b="1" dirty="0">
                <a:solidFill>
                  <a:schemeClr val="accent2"/>
                </a:solidFill>
              </a:rPr>
              <a:t>explore opportunities to take forward PB locally</a:t>
            </a:r>
          </a:p>
          <a:p>
            <a:pPr lvl="1"/>
            <a:r>
              <a:rPr lang="en-GB" altLang="en-US" b="1" dirty="0">
                <a:solidFill>
                  <a:schemeClr val="accent2"/>
                </a:solidFill>
              </a:rPr>
              <a:t>continue to develop stronger communities by building on the asset based work undertaken through Ayrshire 21 and AHEAD which is a joint project with </a:t>
            </a:r>
            <a:r>
              <a:rPr lang="en-GB" altLang="en-US" b="1" dirty="0" smtClean="0">
                <a:solidFill>
                  <a:schemeClr val="accent2"/>
                </a:solidFill>
              </a:rPr>
              <a:t>NHS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Co-designed </a:t>
            </a:r>
            <a:r>
              <a:rPr lang="en-GB" altLang="en-US" b="1" dirty="0">
                <a:solidFill>
                  <a:schemeClr val="accent2"/>
                </a:solidFill>
              </a:rPr>
              <a:t>training programme with the PB Partners focus for the training was a mix of Pan Ayrshire sessions with some bespoke sessions delivered within each local authority.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0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EAST AYRSHIRE – </a:t>
            </a:r>
            <a:r>
              <a:rPr lang="en-GB" dirty="0"/>
              <a:t>T</a:t>
            </a:r>
            <a:r>
              <a:rPr lang="en-GB" dirty="0" smtClean="0"/>
              <a:t>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07469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sz="2600" b="1" dirty="0">
                <a:solidFill>
                  <a:schemeClr val="accent2"/>
                </a:solidFill>
              </a:rPr>
              <a:t>Continued commitment to PB</a:t>
            </a:r>
          </a:p>
          <a:p>
            <a:r>
              <a:rPr lang="en-GB" altLang="en-US" sz="2600" b="1" dirty="0">
                <a:solidFill>
                  <a:schemeClr val="accent2"/>
                </a:solidFill>
              </a:rPr>
              <a:t>Scottish Government Community Choices </a:t>
            </a:r>
            <a:r>
              <a:rPr lang="en-GB" altLang="en-US" sz="2600" b="1" dirty="0" smtClean="0">
                <a:solidFill>
                  <a:schemeClr val="accent2"/>
                </a:solidFill>
              </a:rPr>
              <a:t>Fund total of £211,000</a:t>
            </a:r>
            <a:endParaRPr lang="en-GB" altLang="en-US" sz="2600" b="1" dirty="0">
              <a:solidFill>
                <a:schemeClr val="accent2"/>
              </a:solidFill>
            </a:endParaRPr>
          </a:p>
          <a:p>
            <a:pPr lvl="1"/>
            <a:r>
              <a:rPr lang="en-GB" altLang="en-US" sz="2600" b="1" dirty="0">
                <a:solidFill>
                  <a:schemeClr val="accent2"/>
                </a:solidFill>
              </a:rPr>
              <a:t>rollout PB to 12 Community Action Plan areas in 2016/17</a:t>
            </a:r>
          </a:p>
          <a:p>
            <a:pPr lvl="1"/>
            <a:r>
              <a:rPr lang="en-GB" altLang="en-US" sz="2600" b="1" dirty="0">
                <a:solidFill>
                  <a:schemeClr val="accent2"/>
                </a:solidFill>
              </a:rPr>
              <a:t>complementary bid from EATRF to deliver 4 PB events with tenants and residents out with Community Action Plan areas</a:t>
            </a:r>
          </a:p>
          <a:p>
            <a:r>
              <a:rPr lang="en-GB" altLang="en-US" sz="2600" b="1" dirty="0">
                <a:solidFill>
                  <a:schemeClr val="accent2"/>
                </a:solidFill>
              </a:rPr>
              <a:t>Commitment from EA Health and Social Care Partnership</a:t>
            </a:r>
          </a:p>
          <a:p>
            <a:r>
              <a:rPr lang="en-GB" altLang="en-US" sz="2600" b="1" dirty="0">
                <a:solidFill>
                  <a:schemeClr val="accent2"/>
                </a:solidFill>
              </a:rPr>
              <a:t>Links with  the Big Lottery Fund </a:t>
            </a:r>
          </a:p>
          <a:p>
            <a:r>
              <a:rPr lang="en-GB" altLang="en-US" sz="2600" b="1" dirty="0">
                <a:solidFill>
                  <a:schemeClr val="accent2"/>
                </a:solidFill>
              </a:rPr>
              <a:t>Discussions with other Services about using PB approach</a:t>
            </a:r>
          </a:p>
          <a:p>
            <a:r>
              <a:rPr lang="en-GB" altLang="en-US" sz="2600" b="1" dirty="0">
                <a:solidFill>
                  <a:schemeClr val="accent2"/>
                </a:solidFill>
              </a:rPr>
              <a:t>Want to explore other PB models including digital </a:t>
            </a:r>
            <a:r>
              <a:rPr lang="en-GB" altLang="en-US" sz="2600" b="1" dirty="0" smtClean="0">
                <a:solidFill>
                  <a:schemeClr val="accent2"/>
                </a:solidFill>
              </a:rPr>
              <a:t>tools, linked to South Ayrshire model </a:t>
            </a:r>
            <a:endParaRPr lang="en-GB" altLang="en-US" sz="26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1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AYRSHIRE PB – OUR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90" y="2603499"/>
            <a:ext cx="11655846" cy="3907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sz="7200" b="1" dirty="0" smtClean="0">
                <a:solidFill>
                  <a:schemeClr val="accent2"/>
                </a:solidFill>
              </a:rPr>
              <a:t> </a:t>
            </a:r>
            <a:r>
              <a:rPr lang="en-GB" altLang="en-US" sz="4000" b="1" dirty="0" smtClean="0">
                <a:solidFill>
                  <a:schemeClr val="accent2"/>
                </a:solidFill>
              </a:rPr>
              <a:t>AYRSHIRE PB VIDEO</a:t>
            </a:r>
            <a:endParaRPr lang="en-GB" altLang="en-US" sz="40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GB" sz="4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</a:t>
            </a:r>
            <a:r>
              <a:rPr lang="en-GB" sz="4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://www.youtube.com/watch?v=6U7NmkwG91k&amp;feature=youtu.be</a:t>
            </a:r>
          </a:p>
          <a:p>
            <a:pPr marL="0" indent="0" algn="ctr">
              <a:buNone/>
            </a:pPr>
            <a:endParaRPr lang="en-GB" altLang="en-US" sz="40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GB" altLang="en-US" sz="40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GB" alt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AYRSHIRE PB – OUR JOURNEY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07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altLang="en-US" sz="66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GB" altLang="en-US" sz="6600" b="1" dirty="0" smtClean="0">
                <a:solidFill>
                  <a:schemeClr val="accent2"/>
                </a:solidFill>
              </a:rPr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24702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PAN AYRSHIRE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77947"/>
            <a:ext cx="10258521" cy="3988106"/>
          </a:xfrm>
        </p:spPr>
        <p:txBody>
          <a:bodyPr>
            <a:normAutofit/>
          </a:bodyPr>
          <a:lstStyle/>
          <a:p>
            <a:r>
              <a:rPr lang="en-GB" altLang="en-US" b="1" dirty="0" smtClean="0">
                <a:solidFill>
                  <a:schemeClr val="accent2"/>
                </a:solidFill>
              </a:rPr>
              <a:t>Strong history of partnership working across Ayrshire and provided the opportunity to continue this working relationship 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2</a:t>
            </a:r>
            <a:r>
              <a:rPr lang="en-GB" altLang="en-US" b="1" baseline="30000" dirty="0" smtClean="0">
                <a:solidFill>
                  <a:schemeClr val="accent2"/>
                </a:solidFill>
              </a:rPr>
              <a:t>nd</a:t>
            </a:r>
            <a:r>
              <a:rPr lang="en-GB" altLang="en-US" b="1" dirty="0" smtClean="0">
                <a:solidFill>
                  <a:schemeClr val="accent2"/>
                </a:solidFill>
              </a:rPr>
              <a:t> bid to Scottish Government to</a:t>
            </a:r>
          </a:p>
          <a:p>
            <a:pPr lvl="1"/>
            <a:r>
              <a:rPr lang="en-GB" altLang="en-US" sz="1800" b="1" dirty="0" smtClean="0">
                <a:solidFill>
                  <a:schemeClr val="accent2"/>
                </a:solidFill>
              </a:rPr>
              <a:t>Film local PB events to create DVD to use to promote PB</a:t>
            </a:r>
          </a:p>
          <a:p>
            <a:pPr lvl="1"/>
            <a:r>
              <a:rPr lang="en-GB" altLang="en-US" sz="1800" b="1" dirty="0">
                <a:solidFill>
                  <a:schemeClr val="accent2"/>
                </a:solidFill>
              </a:rPr>
              <a:t>Develop PB Network across Ayrshire </a:t>
            </a:r>
          </a:p>
          <a:p>
            <a:pPr lvl="1"/>
            <a:r>
              <a:rPr lang="en-GB" altLang="en-US" sz="1800" b="1" dirty="0">
                <a:solidFill>
                  <a:schemeClr val="accent2"/>
                </a:solidFill>
              </a:rPr>
              <a:t>Explore use of digital </a:t>
            </a:r>
            <a:r>
              <a:rPr lang="en-GB" altLang="en-US" sz="1800" b="1" dirty="0" smtClean="0">
                <a:solidFill>
                  <a:schemeClr val="accent2"/>
                </a:solidFill>
              </a:rPr>
              <a:t>tools</a:t>
            </a:r>
            <a:endParaRPr lang="en-GB" altLang="en-US" sz="1800" b="1" dirty="0" smtClean="0">
              <a:solidFill>
                <a:schemeClr val="accent2"/>
              </a:solidFill>
            </a:endParaRP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Individual bids for funding to Scottish Government for funding to pilot PB in communities early 2016</a:t>
            </a:r>
          </a:p>
          <a:p>
            <a:r>
              <a:rPr lang="en-GB" altLang="en-US" b="1" dirty="0" smtClean="0">
                <a:solidFill>
                  <a:schemeClr val="accent2"/>
                </a:solidFill>
              </a:rPr>
              <a:t>Community Choices Funding </a:t>
            </a:r>
          </a:p>
          <a:p>
            <a:endParaRPr lang="en-GB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AYRSHIRE – 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72" y="2280491"/>
            <a:ext cx="11578728" cy="4285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b="1" dirty="0">
              <a:solidFill>
                <a:schemeClr val="tx2"/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GB" altLang="en-US" b="1" dirty="0" smtClean="0">
                <a:solidFill>
                  <a:srgbClr val="E33D6F"/>
                </a:solidFill>
              </a:rPr>
              <a:t>PB </a:t>
            </a:r>
            <a:r>
              <a:rPr lang="en-GB" altLang="en-US" b="1" dirty="0">
                <a:solidFill>
                  <a:srgbClr val="E33D6F"/>
                </a:solidFill>
              </a:rPr>
              <a:t>Steering Group: CPP - Council , HSCP, NHS, Third Sector Interface and Fire Scotland.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Brand - £Your Money, You Decide£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Initial funding of £120k secured from Scottish Government; Ayrshire Community Trust; North Ayrshire Council; Big Lottery ( September 2016) 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Delivery of 6  Locality PB events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3 PB events so far – Kilwinning, 3 Towns and Garnock Valley.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Dedicated web pages on NAC and CPP websites; events promoted by PB Scotland website.</a:t>
            </a:r>
          </a:p>
          <a:p>
            <a:pPr lvl="0">
              <a:buClr>
                <a:srgbClr val="B31166"/>
              </a:buClr>
            </a:pPr>
            <a:endParaRPr lang="en-GB" altLang="en-US" sz="1600" b="1" dirty="0">
              <a:solidFill>
                <a:srgbClr val="E33D6F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052" y="5486400"/>
            <a:ext cx="6841473" cy="8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Kilwinning </a:t>
            </a:r>
            <a:r>
              <a:rPr lang="en-GB" dirty="0"/>
              <a:t>PB ‘Decision Day’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28" y="2203373"/>
            <a:ext cx="11314323" cy="45058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1st PB event - Saturday 19th March at Ayrshire College Campus 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‘Decision Day’ - £19k available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Maximum award: £700. 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Non-constituted groups encouraged to apply; supported to find a ‘host’ organisation.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56 applications received from wide range of local groups/individuals –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22 groups pitched their ideas at the event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19 groups secured funding.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200  people attended; everyone aged 8+ living, working or volunteering in Kilwinning eligible to vote.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#</a:t>
            </a:r>
            <a:r>
              <a:rPr lang="en-GB" altLang="en-US" b="1" dirty="0" err="1">
                <a:solidFill>
                  <a:srgbClr val="E33D6F"/>
                </a:solidFill>
              </a:rPr>
              <a:t>pbKilwinning</a:t>
            </a:r>
            <a:endParaRPr lang="en-GB" altLang="en-US" b="1" dirty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endParaRPr lang="en-GB" altLang="en-US" b="1" dirty="0">
              <a:solidFill>
                <a:srgbClr val="E33D6F"/>
              </a:solidFill>
            </a:endParaRPr>
          </a:p>
          <a:p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8196550" y="2060154"/>
            <a:ext cx="3624549" cy="1542362"/>
          </a:xfrm>
          <a:prstGeom prst="wedgeEllipseCallout">
            <a:avLst>
              <a:gd name="adj1" fmla="val -45412"/>
              <a:gd name="adj2" fmla="val 60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GB" sz="2000" i="1" dirty="0" smtClean="0">
              <a:solidFill>
                <a:schemeClr val="tx2"/>
              </a:solidFill>
            </a:endParaRPr>
          </a:p>
          <a:p>
            <a:pPr lvl="1"/>
            <a:r>
              <a:rPr lang="en-GB" sz="1200" b="1" i="1" dirty="0" smtClean="0">
                <a:solidFill>
                  <a:schemeClr val="bg1"/>
                </a:solidFill>
              </a:rPr>
              <a:t>Enjoyed </a:t>
            </a:r>
            <a:r>
              <a:rPr lang="en-GB" sz="1200" b="1" i="1" dirty="0">
                <a:solidFill>
                  <a:schemeClr val="bg1"/>
                </a:solidFill>
              </a:rPr>
              <a:t>the chance to participate in where the money </a:t>
            </a:r>
            <a:r>
              <a:rPr lang="en-GB" sz="1200" b="1" i="1" dirty="0" smtClean="0">
                <a:solidFill>
                  <a:schemeClr val="bg1"/>
                </a:solidFill>
              </a:rPr>
              <a:t>goes</a:t>
            </a:r>
          </a:p>
          <a:p>
            <a:pPr lvl="1"/>
            <a:r>
              <a:rPr lang="en-GB" sz="1200" b="1" i="1" dirty="0" smtClean="0">
                <a:solidFill>
                  <a:schemeClr val="bg1"/>
                </a:solidFill>
              </a:rPr>
              <a:t>‘I </a:t>
            </a:r>
            <a:r>
              <a:rPr lang="en-GB" sz="1200" b="1" i="1" dirty="0">
                <a:solidFill>
                  <a:schemeClr val="bg1"/>
                </a:solidFill>
              </a:rPr>
              <a:t>think it is a good way to get people </a:t>
            </a:r>
            <a:r>
              <a:rPr lang="en-GB" sz="1200" b="1" i="1" dirty="0" smtClean="0">
                <a:solidFill>
                  <a:schemeClr val="bg1"/>
                </a:solidFill>
              </a:rPr>
              <a:t>involved</a:t>
            </a:r>
            <a:r>
              <a:rPr lang="en-GB" sz="1200" b="1" i="1" dirty="0" smtClean="0">
                <a:solidFill>
                  <a:schemeClr val="tx2"/>
                </a:solidFill>
              </a:rPr>
              <a:t>’</a:t>
            </a:r>
            <a:endParaRPr lang="en-GB" sz="1200" b="1" dirty="0">
              <a:solidFill>
                <a:schemeClr val="tx2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‘Three Towns’ PB Decision </a:t>
            </a:r>
            <a:r>
              <a:rPr lang="en-GB" dirty="0" smtClean="0"/>
              <a:t>Day’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446183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B31166"/>
              </a:buClr>
              <a:buNone/>
            </a:pPr>
            <a:endParaRPr lang="en-GB" altLang="en-US" sz="1900" b="1" dirty="0" smtClean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GB" altLang="en-US" sz="1900" b="1" dirty="0">
                <a:solidFill>
                  <a:srgbClr val="E33D6F"/>
                </a:solidFill>
              </a:rPr>
              <a:t>2nd PB event: Saturday 21st May. </a:t>
            </a:r>
          </a:p>
          <a:p>
            <a:pPr lvl="0">
              <a:buClr>
                <a:srgbClr val="B31166"/>
              </a:buClr>
            </a:pPr>
            <a:r>
              <a:rPr lang="en-GB" altLang="en-US" sz="1900" b="1" dirty="0">
                <a:solidFill>
                  <a:srgbClr val="E33D6F"/>
                </a:solidFill>
              </a:rPr>
              <a:t>Steering group included volunteers from the Kilwinning PB event &amp; community reps from the Three Towns.</a:t>
            </a:r>
          </a:p>
          <a:p>
            <a:pPr lvl="0">
              <a:buClr>
                <a:srgbClr val="B31166"/>
              </a:buClr>
            </a:pPr>
            <a:r>
              <a:rPr lang="en-GB" altLang="en-US" sz="1900" b="1" dirty="0">
                <a:solidFill>
                  <a:srgbClr val="E33D6F"/>
                </a:solidFill>
              </a:rPr>
              <a:t>Real buzz(!) – entertainment, stalls, quizzes, </a:t>
            </a:r>
            <a:r>
              <a:rPr lang="en-GB" altLang="en-US" sz="1900" b="1" dirty="0" err="1">
                <a:solidFill>
                  <a:srgbClr val="E33D6F"/>
                </a:solidFill>
              </a:rPr>
              <a:t>mocktails</a:t>
            </a:r>
            <a:r>
              <a:rPr lang="en-GB" altLang="en-US" sz="1900" b="1" dirty="0">
                <a:solidFill>
                  <a:srgbClr val="E33D6F"/>
                </a:solidFill>
              </a:rPr>
              <a:t>, silent disco, fire engine,  &amp; PB bingo.</a:t>
            </a:r>
          </a:p>
          <a:p>
            <a:pPr lvl="0">
              <a:buClr>
                <a:srgbClr val="B31166"/>
              </a:buClr>
            </a:pPr>
            <a:r>
              <a:rPr lang="en-GB" altLang="en-US" sz="1900" b="1" dirty="0">
                <a:solidFill>
                  <a:srgbClr val="E33D6F"/>
                </a:solidFill>
              </a:rPr>
              <a:t>40 groups submitted applications, with 37 groups presenting at Decision Day.</a:t>
            </a:r>
          </a:p>
          <a:p>
            <a:pPr lvl="0">
              <a:buClr>
                <a:srgbClr val="B31166"/>
              </a:buClr>
            </a:pPr>
            <a:r>
              <a:rPr lang="en-GB" altLang="en-US" sz="1900" b="1" dirty="0">
                <a:solidFill>
                  <a:srgbClr val="E33D6F"/>
                </a:solidFill>
              </a:rPr>
              <a:t>29 groups secured funding from the pot of £19k.</a:t>
            </a:r>
          </a:p>
          <a:p>
            <a:pPr lvl="0">
              <a:buClr>
                <a:srgbClr val="B31166"/>
              </a:buClr>
            </a:pPr>
            <a:r>
              <a:rPr lang="en-GB" altLang="en-US" sz="1900" b="1" dirty="0">
                <a:solidFill>
                  <a:srgbClr val="E33D6F"/>
                </a:solidFill>
              </a:rPr>
              <a:t>173 people registered on the day.</a:t>
            </a:r>
          </a:p>
          <a:p>
            <a:pPr lvl="0">
              <a:buClr>
                <a:srgbClr val="B31166"/>
              </a:buClr>
            </a:pPr>
            <a:r>
              <a:rPr lang="en-GB" altLang="en-US" sz="1900" b="1" dirty="0">
                <a:solidFill>
                  <a:srgbClr val="E33D6F"/>
                </a:solidFill>
              </a:rPr>
              <a:t>121 evaluations were completed, with overwhelmingly positive feedback. </a:t>
            </a:r>
          </a:p>
          <a:p>
            <a:pPr lvl="0">
              <a:buClr>
                <a:srgbClr val="B31166"/>
              </a:buClr>
            </a:pPr>
            <a:r>
              <a:rPr lang="en-GB" altLang="en-US" sz="1900" b="1" dirty="0">
                <a:solidFill>
                  <a:srgbClr val="E33D6F"/>
                </a:solidFill>
              </a:rPr>
              <a:t>Groups supporting each other e.g. Sea Cadets support to a local community garden; group who refurbish computers offered a PC to a group who needed one.</a:t>
            </a:r>
          </a:p>
          <a:p>
            <a:pPr lvl="0">
              <a:buClr>
                <a:srgbClr val="B31166"/>
              </a:buClr>
            </a:pPr>
            <a:endParaRPr lang="en-GB" altLang="en-US" sz="1600" b="1" dirty="0">
              <a:solidFill>
                <a:srgbClr val="E33D6F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6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AYRSHIRE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603500"/>
            <a:ext cx="9421239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 People’s PB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95" y="2526382"/>
            <a:ext cx="11139870" cy="3995604"/>
          </a:xfrm>
        </p:spPr>
        <p:txBody>
          <a:bodyPr>
            <a:normAutofit/>
          </a:bodyPr>
          <a:lstStyle/>
          <a:p>
            <a:pPr marL="0" lvl="0" indent="0">
              <a:buClr>
                <a:srgbClr val="B31166"/>
              </a:buClr>
              <a:buNone/>
            </a:pPr>
            <a:endParaRPr lang="en-GB" altLang="en-US" b="1" dirty="0" smtClean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GB" altLang="en-US" b="1" dirty="0" smtClean="0">
                <a:solidFill>
                  <a:srgbClr val="E33D6F"/>
                </a:solidFill>
              </a:rPr>
              <a:t>Local </a:t>
            </a:r>
            <a:r>
              <a:rPr lang="en-GB" altLang="en-US" b="1" dirty="0">
                <a:solidFill>
                  <a:srgbClr val="E33D6F"/>
                </a:solidFill>
              </a:rPr>
              <a:t>Youth Action Fund  transferred to PB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5 Locality Youth PB events held over the summer .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Different presentation format.  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Each group given 3 minutes to present with storyboard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Voting with ‘PB’£££’s.  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59 youth groups have secured funding from a pot of £24, 500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One event used Digital Voting, in partnership with Young Scot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6 Further events to be held in November – all using Digital Voting, in partnership with Young Scot and local schools</a:t>
            </a:r>
          </a:p>
          <a:p>
            <a:pPr lvl="0">
              <a:buClr>
                <a:srgbClr val="B31166"/>
              </a:buClr>
            </a:pPr>
            <a:endParaRPr lang="en-GB" altLang="en-US" sz="1600" b="1" dirty="0" smtClean="0">
              <a:solidFill>
                <a:srgbClr val="E33D6F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622" y="2224837"/>
            <a:ext cx="4111878" cy="23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</a:t>
            </a:r>
            <a:r>
              <a:rPr lang="en-GB" dirty="0"/>
              <a:t>AYRSHIRE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217910"/>
            <a:ext cx="4825158" cy="4370177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Clr>
                <a:srgbClr val="B31166"/>
              </a:buClr>
              <a:buNone/>
            </a:pPr>
            <a:endParaRPr lang="en-GB" altLang="en-US" sz="1600" b="1" dirty="0" smtClean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GB" altLang="en-US" b="1" dirty="0" smtClean="0">
                <a:solidFill>
                  <a:srgbClr val="E33D6F"/>
                </a:solidFill>
              </a:rPr>
              <a:t>480 </a:t>
            </a:r>
            <a:r>
              <a:rPr lang="en-GB" altLang="en-US" b="1" dirty="0">
                <a:solidFill>
                  <a:srgbClr val="E33D6F"/>
                </a:solidFill>
              </a:rPr>
              <a:t>people have attended PB events so far.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153 Community  Groups have secured funding.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£79,000 has been allocated.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Strong PB Partnership has been established.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Paperwork and processes established but ongoing  learning and development.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Community connections and engagement </a:t>
            </a:r>
            <a:r>
              <a:rPr lang="en-GB" altLang="en-US" b="1" dirty="0" smtClean="0">
                <a:solidFill>
                  <a:srgbClr val="E33D6F"/>
                </a:solidFill>
              </a:rPr>
              <a:t>increased</a:t>
            </a: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Contact groups within 6 months, to explore impact of </a:t>
            </a:r>
            <a:r>
              <a:rPr lang="en-GB" altLang="en-US" b="1" dirty="0" smtClean="0">
                <a:solidFill>
                  <a:srgbClr val="E33D6F"/>
                </a:solidFill>
              </a:rPr>
              <a:t>funding</a:t>
            </a:r>
            <a:endParaRPr lang="en-GB" altLang="en-US" b="1" dirty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GB" altLang="en-US" b="1" dirty="0">
                <a:solidFill>
                  <a:srgbClr val="E33D6F"/>
                </a:solidFill>
              </a:rPr>
              <a:t>Commitment to contact all unsuccessful groups.</a:t>
            </a:r>
          </a:p>
          <a:p>
            <a:pPr lvl="0">
              <a:buClr>
                <a:srgbClr val="B31166"/>
              </a:buClr>
            </a:pPr>
            <a:endParaRPr lang="en-GB" altLang="en-US" b="1" dirty="0">
              <a:solidFill>
                <a:srgbClr val="E33D6F"/>
              </a:solidFill>
            </a:endParaRPr>
          </a:p>
          <a:p>
            <a:pPr lvl="0">
              <a:buClr>
                <a:srgbClr val="B31166"/>
              </a:buClr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79680" y="2644354"/>
            <a:ext cx="4054191" cy="3416300"/>
          </a:xfrm>
        </p:spPr>
        <p:txBody>
          <a:bodyPr>
            <a:normAutofit fontScale="85000" lnSpcReduction="10000"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679" y="2575039"/>
            <a:ext cx="4054191" cy="35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1528</Words>
  <Application>Microsoft Office PowerPoint</Application>
  <PresentationFormat>Widescreen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Ion Boardroom</vt:lpstr>
      <vt:lpstr>PB in Ayrshire –  the story so far…….. </vt:lpstr>
      <vt:lpstr>PAN AYRSHIRE WORKING</vt:lpstr>
      <vt:lpstr>PAN AYRSHIRE WORKING</vt:lpstr>
      <vt:lpstr>NORTH AYRSHIRE – Key Points</vt:lpstr>
      <vt:lpstr>Kilwinning PB ‘Decision Day’</vt:lpstr>
      <vt:lpstr>‘Three Towns’ PB Decision Day’</vt:lpstr>
      <vt:lpstr>NORTH AYRSHIRE</vt:lpstr>
      <vt:lpstr>Young People’s PB Events</vt:lpstr>
      <vt:lpstr>NORTH AYRSHIRE - Summary</vt:lpstr>
      <vt:lpstr>NORTH AYRSHIRE – The Future </vt:lpstr>
      <vt:lpstr>SOUTH AYRSHIRE – Key points</vt:lpstr>
      <vt:lpstr>MAYBOLE &amp; NORTH CARRICK LOCALITY</vt:lpstr>
      <vt:lpstr>SOUTH AYRSHIRE –  Locality Events </vt:lpstr>
      <vt:lpstr>SOUTH AYRSHIRE – SUMMARY</vt:lpstr>
      <vt:lpstr>SOUTH AYRSHIRE – The Future </vt:lpstr>
      <vt:lpstr>EAST AYRSHIRE  - Key Points</vt:lpstr>
      <vt:lpstr>MAUCHLINE MATTERS</vt:lpstr>
      <vt:lpstr>VALLEY VENTURES</vt:lpstr>
      <vt:lpstr>EAST AYRSHIRE - Summary </vt:lpstr>
      <vt:lpstr>EAST AYRSHIRE – The Future</vt:lpstr>
      <vt:lpstr>AYRSHIRE PB – OUR JOURNEY</vt:lpstr>
      <vt:lpstr>AYRSHIRE PB – OUR JOURNEY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 in Ayrshire –  the story so far……..</dc:title>
  <dc:creator>Grieve, Dot</dc:creator>
  <cp:lastModifiedBy>Grieve, Dot</cp:lastModifiedBy>
  <cp:revision>53</cp:revision>
  <cp:lastPrinted>2016-10-19T16:18:33Z</cp:lastPrinted>
  <dcterms:created xsi:type="dcterms:W3CDTF">2016-10-18T12:04:31Z</dcterms:created>
  <dcterms:modified xsi:type="dcterms:W3CDTF">2016-10-27T14:27:49Z</dcterms:modified>
</cp:coreProperties>
</file>