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61"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Nelis" userId="2fb366f3-4d8f-47aa-b89e-eeedf8ef202b" providerId="ADAL" clId="{DA7EEFC0-5CE3-4833-9DC2-9CFA79C7E889}"/>
    <pc:docChg chg="undo custSel addSld modSld">
      <pc:chgData name="Paul Nelis" userId="2fb366f3-4d8f-47aa-b89e-eeedf8ef202b" providerId="ADAL" clId="{DA7EEFC0-5CE3-4833-9DC2-9CFA79C7E889}" dt="2022-03-30T07:45:46.496" v="113" actId="20577"/>
      <pc:docMkLst>
        <pc:docMk/>
      </pc:docMkLst>
      <pc:sldChg chg="modSp mod">
        <pc:chgData name="Paul Nelis" userId="2fb366f3-4d8f-47aa-b89e-eeedf8ef202b" providerId="ADAL" clId="{DA7EEFC0-5CE3-4833-9DC2-9CFA79C7E889}" dt="2022-03-30T07:45:46.496" v="113" actId="20577"/>
        <pc:sldMkLst>
          <pc:docMk/>
          <pc:sldMk cId="1021288946" sldId="256"/>
        </pc:sldMkLst>
        <pc:spChg chg="mod">
          <ac:chgData name="Paul Nelis" userId="2fb366f3-4d8f-47aa-b89e-eeedf8ef202b" providerId="ADAL" clId="{DA7EEFC0-5CE3-4833-9DC2-9CFA79C7E889}" dt="2022-03-30T07:45:46.496" v="113" actId="20577"/>
          <ac:spMkLst>
            <pc:docMk/>
            <pc:sldMk cId="1021288946" sldId="256"/>
            <ac:spMk id="3" creationId="{08150EC9-882C-46EC-AC63-EA82C57ACB84}"/>
          </ac:spMkLst>
        </pc:spChg>
      </pc:sldChg>
      <pc:sldChg chg="addSp modSp mod">
        <pc:chgData name="Paul Nelis" userId="2fb366f3-4d8f-47aa-b89e-eeedf8ef202b" providerId="ADAL" clId="{DA7EEFC0-5CE3-4833-9DC2-9CFA79C7E889}" dt="2022-03-29T11:06:43.541" v="19" actId="1076"/>
        <pc:sldMkLst>
          <pc:docMk/>
          <pc:sldMk cId="396989802" sldId="257"/>
        </pc:sldMkLst>
        <pc:picChg chg="add mod">
          <ac:chgData name="Paul Nelis" userId="2fb366f3-4d8f-47aa-b89e-eeedf8ef202b" providerId="ADAL" clId="{DA7EEFC0-5CE3-4833-9DC2-9CFA79C7E889}" dt="2022-03-29T11:06:43.541" v="19" actId="1076"/>
          <ac:picMkLst>
            <pc:docMk/>
            <pc:sldMk cId="396989802" sldId="257"/>
            <ac:picMk id="5" creationId="{5D06C83C-1771-4011-B0BB-6A82ED9DE7BC}"/>
          </ac:picMkLst>
        </pc:picChg>
      </pc:sldChg>
      <pc:sldChg chg="modSp mod">
        <pc:chgData name="Paul Nelis" userId="2fb366f3-4d8f-47aa-b89e-eeedf8ef202b" providerId="ADAL" clId="{DA7EEFC0-5CE3-4833-9DC2-9CFA79C7E889}" dt="2022-03-30T07:22:06.758" v="29" actId="113"/>
        <pc:sldMkLst>
          <pc:docMk/>
          <pc:sldMk cId="147876302" sldId="258"/>
        </pc:sldMkLst>
        <pc:spChg chg="mod">
          <ac:chgData name="Paul Nelis" userId="2fb366f3-4d8f-47aa-b89e-eeedf8ef202b" providerId="ADAL" clId="{DA7EEFC0-5CE3-4833-9DC2-9CFA79C7E889}" dt="2022-03-30T07:22:06.758" v="29" actId="113"/>
          <ac:spMkLst>
            <pc:docMk/>
            <pc:sldMk cId="147876302" sldId="258"/>
            <ac:spMk id="3" creationId="{8B90FC82-87B7-4C86-B3F6-AA9FFA30B246}"/>
          </ac:spMkLst>
        </pc:spChg>
      </pc:sldChg>
      <pc:sldChg chg="modSp mod">
        <pc:chgData name="Paul Nelis" userId="2fb366f3-4d8f-47aa-b89e-eeedf8ef202b" providerId="ADAL" clId="{DA7EEFC0-5CE3-4833-9DC2-9CFA79C7E889}" dt="2022-03-30T07:43:55.743" v="103" actId="20577"/>
        <pc:sldMkLst>
          <pc:docMk/>
          <pc:sldMk cId="3785882352" sldId="259"/>
        </pc:sldMkLst>
        <pc:spChg chg="mod">
          <ac:chgData name="Paul Nelis" userId="2fb366f3-4d8f-47aa-b89e-eeedf8ef202b" providerId="ADAL" clId="{DA7EEFC0-5CE3-4833-9DC2-9CFA79C7E889}" dt="2022-03-30T07:40:24.486" v="83" actId="14100"/>
          <ac:spMkLst>
            <pc:docMk/>
            <pc:sldMk cId="3785882352" sldId="259"/>
            <ac:spMk id="2" creationId="{B142FB56-D4D4-4C4B-8BCD-B2A616913F7C}"/>
          </ac:spMkLst>
        </pc:spChg>
        <pc:spChg chg="mod">
          <ac:chgData name="Paul Nelis" userId="2fb366f3-4d8f-47aa-b89e-eeedf8ef202b" providerId="ADAL" clId="{DA7EEFC0-5CE3-4833-9DC2-9CFA79C7E889}" dt="2022-03-30T07:43:55.743" v="103" actId="20577"/>
          <ac:spMkLst>
            <pc:docMk/>
            <pc:sldMk cId="3785882352" sldId="259"/>
            <ac:spMk id="3" creationId="{4A1F663A-0FF5-42A7-87AE-750013618DE4}"/>
          </ac:spMkLst>
        </pc:spChg>
      </pc:sldChg>
      <pc:sldChg chg="addSp modSp mod">
        <pc:chgData name="Paul Nelis" userId="2fb366f3-4d8f-47aa-b89e-eeedf8ef202b" providerId="ADAL" clId="{DA7EEFC0-5CE3-4833-9DC2-9CFA79C7E889}" dt="2022-03-29T11:04:27.667" v="15" actId="14100"/>
        <pc:sldMkLst>
          <pc:docMk/>
          <pc:sldMk cId="3116456921" sldId="260"/>
        </pc:sldMkLst>
        <pc:picChg chg="add mod">
          <ac:chgData name="Paul Nelis" userId="2fb366f3-4d8f-47aa-b89e-eeedf8ef202b" providerId="ADAL" clId="{DA7EEFC0-5CE3-4833-9DC2-9CFA79C7E889}" dt="2022-03-29T11:04:27.667" v="15" actId="14100"/>
          <ac:picMkLst>
            <pc:docMk/>
            <pc:sldMk cId="3116456921" sldId="260"/>
            <ac:picMk id="5" creationId="{7B77BB79-2296-4367-B34D-CEC28791ADE8}"/>
          </ac:picMkLst>
        </pc:picChg>
      </pc:sldChg>
      <pc:sldChg chg="addSp delSp modSp mod setBg">
        <pc:chgData name="Paul Nelis" userId="2fb366f3-4d8f-47aa-b89e-eeedf8ef202b" providerId="ADAL" clId="{DA7EEFC0-5CE3-4833-9DC2-9CFA79C7E889}" dt="2022-03-29T11:02:21.913" v="12" actId="1076"/>
        <pc:sldMkLst>
          <pc:docMk/>
          <pc:sldMk cId="2994569762" sldId="261"/>
        </pc:sldMkLst>
        <pc:spChg chg="mod">
          <ac:chgData name="Paul Nelis" userId="2fb366f3-4d8f-47aa-b89e-eeedf8ef202b" providerId="ADAL" clId="{DA7EEFC0-5CE3-4833-9DC2-9CFA79C7E889}" dt="2022-03-29T11:02:14.613" v="10" actId="26606"/>
          <ac:spMkLst>
            <pc:docMk/>
            <pc:sldMk cId="2994569762" sldId="261"/>
            <ac:spMk id="2" creationId="{8BA106EB-2A84-4F99-914A-F57485CF2104}"/>
          </ac:spMkLst>
        </pc:spChg>
        <pc:spChg chg="mod">
          <ac:chgData name="Paul Nelis" userId="2fb366f3-4d8f-47aa-b89e-eeedf8ef202b" providerId="ADAL" clId="{DA7EEFC0-5CE3-4833-9DC2-9CFA79C7E889}" dt="2022-03-29T11:02:14.613" v="10" actId="26606"/>
          <ac:spMkLst>
            <pc:docMk/>
            <pc:sldMk cId="2994569762" sldId="261"/>
            <ac:spMk id="3" creationId="{B3F5D8B9-ED7E-4C92-A97B-4A8E345C8C29}"/>
          </ac:spMkLst>
        </pc:spChg>
        <pc:picChg chg="add mod">
          <ac:chgData name="Paul Nelis" userId="2fb366f3-4d8f-47aa-b89e-eeedf8ef202b" providerId="ADAL" clId="{DA7EEFC0-5CE3-4833-9DC2-9CFA79C7E889}" dt="2022-03-29T11:02:21.913" v="12" actId="1076"/>
          <ac:picMkLst>
            <pc:docMk/>
            <pc:sldMk cId="2994569762" sldId="261"/>
            <ac:picMk id="5" creationId="{44254980-5E50-46B9-AC06-8F0725C9506B}"/>
          </ac:picMkLst>
        </pc:picChg>
        <pc:cxnChg chg="add del">
          <ac:chgData name="Paul Nelis" userId="2fb366f3-4d8f-47aa-b89e-eeedf8ef202b" providerId="ADAL" clId="{DA7EEFC0-5CE3-4833-9DC2-9CFA79C7E889}" dt="2022-03-29T11:02:14.613" v="10" actId="26606"/>
          <ac:cxnSpMkLst>
            <pc:docMk/>
            <pc:sldMk cId="2994569762" sldId="261"/>
            <ac:cxnSpMk id="10" creationId="{A7F400EE-A8A5-48AF-B4D6-291B52C6F0B0}"/>
          </ac:cxnSpMkLst>
        </pc:cxnChg>
      </pc:sldChg>
      <pc:sldChg chg="addSp delSp modSp new mod">
        <pc:chgData name="Paul Nelis" userId="2fb366f3-4d8f-47aa-b89e-eeedf8ef202b" providerId="ADAL" clId="{DA7EEFC0-5CE3-4833-9DC2-9CFA79C7E889}" dt="2022-03-29T11:08:29.029" v="24" actId="1076"/>
        <pc:sldMkLst>
          <pc:docMk/>
          <pc:sldMk cId="874729405" sldId="262"/>
        </pc:sldMkLst>
        <pc:spChg chg="del">
          <ac:chgData name="Paul Nelis" userId="2fb366f3-4d8f-47aa-b89e-eeedf8ef202b" providerId="ADAL" clId="{DA7EEFC0-5CE3-4833-9DC2-9CFA79C7E889}" dt="2022-03-29T11:08:15.266" v="21" actId="22"/>
          <ac:spMkLst>
            <pc:docMk/>
            <pc:sldMk cId="874729405" sldId="262"/>
            <ac:spMk id="3" creationId="{69280AC9-7C44-4BD5-B95D-42CA58F76BB4}"/>
          </ac:spMkLst>
        </pc:spChg>
        <pc:picChg chg="add mod ord">
          <ac:chgData name="Paul Nelis" userId="2fb366f3-4d8f-47aa-b89e-eeedf8ef202b" providerId="ADAL" clId="{DA7EEFC0-5CE3-4833-9DC2-9CFA79C7E889}" dt="2022-03-29T11:08:29.029" v="24" actId="1076"/>
          <ac:picMkLst>
            <pc:docMk/>
            <pc:sldMk cId="874729405" sldId="262"/>
            <ac:picMk id="5" creationId="{9DFCF24E-4F15-405B-88F7-D18801BD401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348D-CFE3-4BB5-8C68-9940ADB473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7870F9-7F8A-4D47-B82F-3D57F09E7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4CFA98-AE1E-4C95-851F-5D6E05C65247}"/>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5" name="Footer Placeholder 4">
            <a:extLst>
              <a:ext uri="{FF2B5EF4-FFF2-40B4-BE49-F238E27FC236}">
                <a16:creationId xmlns:a16="http://schemas.microsoft.com/office/drawing/2014/main" id="{4E159E61-5097-4864-9848-156007397E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681493-4981-4010-8A4A-0DB4F0785909}"/>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290095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A961-B4DE-4CEC-A81F-E342C4ABB0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2AA715-529C-4674-B264-A9C3DF7A44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3098F2-A68F-45F7-8316-C9627D0EB193}"/>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5" name="Footer Placeholder 4">
            <a:extLst>
              <a:ext uri="{FF2B5EF4-FFF2-40B4-BE49-F238E27FC236}">
                <a16:creationId xmlns:a16="http://schemas.microsoft.com/office/drawing/2014/main" id="{46A6A7EC-A1C3-497C-98CB-FD86BE9C05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12A782-459B-4E41-9F5E-1D963D74EEE9}"/>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381730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52B7F8-5E14-4AAD-84B9-C06807CD84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5F2F1F-59EB-4D99-B15E-FA8AD5213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F5516-6EF7-47C1-A00C-3584B01257B8}"/>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5" name="Footer Placeholder 4">
            <a:extLst>
              <a:ext uri="{FF2B5EF4-FFF2-40B4-BE49-F238E27FC236}">
                <a16:creationId xmlns:a16="http://schemas.microsoft.com/office/drawing/2014/main" id="{CB1228CA-A7DE-4285-936B-4651A7145C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E5A3FB-A794-4782-BA71-AC6AD4CD78D6}"/>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132822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E303F-FF0C-4D6C-82CF-60A9F57AFE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28C172-C9F9-4460-AAEE-A7864741BE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9005D7-AB20-4F87-A1A0-25BBA5DE2CF7}"/>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5" name="Footer Placeholder 4">
            <a:extLst>
              <a:ext uri="{FF2B5EF4-FFF2-40B4-BE49-F238E27FC236}">
                <a16:creationId xmlns:a16="http://schemas.microsoft.com/office/drawing/2014/main" id="{F27FBC61-1D75-4591-AC83-C3679020DD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BFB457-326A-492B-8C7E-7E572637397F}"/>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142441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ADA68-D702-4AB3-95D9-8E1D914B70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2DB465-D99A-4BBD-B694-2213ADAE03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BCA952-FE8D-4B7C-ACBE-749E6928CE10}"/>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5" name="Footer Placeholder 4">
            <a:extLst>
              <a:ext uri="{FF2B5EF4-FFF2-40B4-BE49-F238E27FC236}">
                <a16:creationId xmlns:a16="http://schemas.microsoft.com/office/drawing/2014/main" id="{B724A066-24F9-4016-AA9D-1B46B8E39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567B8F-66C4-47CB-A44D-A4FED0EE93CD}"/>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364868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A1D4D-37E2-4FA7-9B5C-83CD80650F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227256-ABCD-4E27-9FF7-4C78C2E70C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E76EDB-F237-40BF-84A8-BCC6AABFAF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DB26C66-8E74-4DC0-BA1B-40E6B20F349A}"/>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6" name="Footer Placeholder 5">
            <a:extLst>
              <a:ext uri="{FF2B5EF4-FFF2-40B4-BE49-F238E27FC236}">
                <a16:creationId xmlns:a16="http://schemas.microsoft.com/office/drawing/2014/main" id="{4F155DE5-A700-4B2D-9DE0-94FC6B691A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794462-3A90-42E0-979A-2DEA998E6C52}"/>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255442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F0CA-A1E2-4519-ACBF-AC47BC1275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995AB4-BF3E-4472-A85A-1D2BFF7D4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FF8E54-C11E-4A58-BD35-7CA8BF83E1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45B8BF-1168-4C35-A744-74E0E06B67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50EFC9-D065-431B-ADEA-0FCFF2DF7B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6D6718-D90C-4DFA-BACE-6AAE37EA82AC}"/>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8" name="Footer Placeholder 7">
            <a:extLst>
              <a:ext uri="{FF2B5EF4-FFF2-40B4-BE49-F238E27FC236}">
                <a16:creationId xmlns:a16="http://schemas.microsoft.com/office/drawing/2014/main" id="{3197D68E-ED83-4086-BCD2-FE064F8C35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01C7B6-A271-46A6-BF90-8126CF3191CF}"/>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373980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1AEF4-AE91-41D2-B2CB-E65496FB95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AE110A-DB21-46F4-9DB7-70AC521749F8}"/>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4" name="Footer Placeholder 3">
            <a:extLst>
              <a:ext uri="{FF2B5EF4-FFF2-40B4-BE49-F238E27FC236}">
                <a16:creationId xmlns:a16="http://schemas.microsoft.com/office/drawing/2014/main" id="{7CDED48C-6D61-43FE-9855-8DAE3C599A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88C1EA-21BE-4C5D-94D2-F6F425560C7E}"/>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52709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D7D80-0D5C-4E5A-A51E-A93F1FCB3D2C}"/>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3" name="Footer Placeholder 2">
            <a:extLst>
              <a:ext uri="{FF2B5EF4-FFF2-40B4-BE49-F238E27FC236}">
                <a16:creationId xmlns:a16="http://schemas.microsoft.com/office/drawing/2014/main" id="{5F4CF2D4-EF2A-41D1-8AA6-E73CB7C6B1E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4ADA60-FF47-487F-8902-2C55D20395D6}"/>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179992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2D62-F3FF-4839-B517-45C0618604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DFCFBFB-506E-4F68-A643-F6D76C608F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7301DC-9E39-4709-863A-FCF7CD8B3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C0B7D2-4BAD-441B-A7A0-815EAC1AC792}"/>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6" name="Footer Placeholder 5">
            <a:extLst>
              <a:ext uri="{FF2B5EF4-FFF2-40B4-BE49-F238E27FC236}">
                <a16:creationId xmlns:a16="http://schemas.microsoft.com/office/drawing/2014/main" id="{46EC2201-5620-440C-A0DF-3E90FED1CC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E707AB-88C2-4B8B-9C22-44956B932950}"/>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421494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0DD9-220B-4993-ACCA-166EB3C55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C881E4-646A-4F57-A595-E863BCB1C4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BDE0EA-04FF-4B86-8039-6969C9BC5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34B37C-D24C-4308-B78B-B74531C13B98}"/>
              </a:ext>
            </a:extLst>
          </p:cNvPr>
          <p:cNvSpPr>
            <a:spLocks noGrp="1"/>
          </p:cNvSpPr>
          <p:nvPr>
            <p:ph type="dt" sz="half" idx="10"/>
          </p:nvPr>
        </p:nvSpPr>
        <p:spPr/>
        <p:txBody>
          <a:bodyPr/>
          <a:lstStyle/>
          <a:p>
            <a:fld id="{B6D7B358-68E5-4DF1-9A85-1A953337DE8D}" type="datetimeFigureOut">
              <a:rPr lang="en-GB" smtClean="0"/>
              <a:t>30/03/2022</a:t>
            </a:fld>
            <a:endParaRPr lang="en-GB"/>
          </a:p>
        </p:txBody>
      </p:sp>
      <p:sp>
        <p:nvSpPr>
          <p:cNvPr id="6" name="Footer Placeholder 5">
            <a:extLst>
              <a:ext uri="{FF2B5EF4-FFF2-40B4-BE49-F238E27FC236}">
                <a16:creationId xmlns:a16="http://schemas.microsoft.com/office/drawing/2014/main" id="{D6C94126-BAC3-4CFE-977A-9F85CF5F51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05C73B-33EA-40B8-8B13-9EBFBE5D9813}"/>
              </a:ext>
            </a:extLst>
          </p:cNvPr>
          <p:cNvSpPr>
            <a:spLocks noGrp="1"/>
          </p:cNvSpPr>
          <p:nvPr>
            <p:ph type="sldNum" sz="quarter" idx="12"/>
          </p:nvPr>
        </p:nvSpPr>
        <p:spPr/>
        <p:txBody>
          <a:bodyPr/>
          <a:lstStyle/>
          <a:p>
            <a:fld id="{5F924293-329A-435C-9A47-A81524D7E653}" type="slidenum">
              <a:rPr lang="en-GB" smtClean="0"/>
              <a:t>‹#›</a:t>
            </a:fld>
            <a:endParaRPr lang="en-GB"/>
          </a:p>
        </p:txBody>
      </p:sp>
    </p:spTree>
    <p:extLst>
      <p:ext uri="{BB962C8B-B14F-4D97-AF65-F5344CB8AC3E}">
        <p14:creationId xmlns:p14="http://schemas.microsoft.com/office/powerpoint/2010/main" val="184365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CBE563-606C-47A8-99D2-52512560D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3E394B-48FE-4370-A12A-394BE215E0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599204-1B2A-45A9-85B2-A4387E0A96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7B358-68E5-4DF1-9A85-1A953337DE8D}" type="datetimeFigureOut">
              <a:rPr lang="en-GB" smtClean="0"/>
              <a:t>30/03/2022</a:t>
            </a:fld>
            <a:endParaRPr lang="en-GB"/>
          </a:p>
        </p:txBody>
      </p:sp>
      <p:sp>
        <p:nvSpPr>
          <p:cNvPr id="5" name="Footer Placeholder 4">
            <a:extLst>
              <a:ext uri="{FF2B5EF4-FFF2-40B4-BE49-F238E27FC236}">
                <a16:creationId xmlns:a16="http://schemas.microsoft.com/office/drawing/2014/main" id="{03BDFAE0-BF64-446E-BE82-761707DCC2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B808D0-5345-42DF-AD22-35B4820F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24293-329A-435C-9A47-A81524D7E653}" type="slidenum">
              <a:rPr lang="en-GB" smtClean="0"/>
              <a:t>‹#›</a:t>
            </a:fld>
            <a:endParaRPr lang="en-GB"/>
          </a:p>
        </p:txBody>
      </p:sp>
    </p:spTree>
    <p:extLst>
      <p:ext uri="{BB962C8B-B14F-4D97-AF65-F5344CB8AC3E}">
        <p14:creationId xmlns:p14="http://schemas.microsoft.com/office/powerpoint/2010/main" val="55089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uncil.nyc.gov/p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65C6-1537-485D-A5FF-6D14CE15AB6C}"/>
              </a:ext>
            </a:extLst>
          </p:cNvPr>
          <p:cNvSpPr>
            <a:spLocks noGrp="1"/>
          </p:cNvSpPr>
          <p:nvPr>
            <p:ph type="ctrTitle"/>
          </p:nvPr>
        </p:nvSpPr>
        <p:spPr/>
        <p:txBody>
          <a:bodyPr>
            <a:normAutofit/>
          </a:bodyPr>
          <a:lstStyle/>
          <a:p>
            <a:r>
              <a:rPr lang="en-US" dirty="0"/>
              <a:t>Growing effective models of mainstream PB</a:t>
            </a:r>
            <a:endParaRPr lang="en-GB" dirty="0"/>
          </a:p>
        </p:txBody>
      </p:sp>
      <p:sp>
        <p:nvSpPr>
          <p:cNvPr id="3" name="Subtitle 2">
            <a:extLst>
              <a:ext uri="{FF2B5EF4-FFF2-40B4-BE49-F238E27FC236}">
                <a16:creationId xmlns:a16="http://schemas.microsoft.com/office/drawing/2014/main" id="{08150EC9-882C-46EC-AC63-EA82C57ACB84}"/>
              </a:ext>
            </a:extLst>
          </p:cNvPr>
          <p:cNvSpPr>
            <a:spLocks noGrp="1"/>
          </p:cNvSpPr>
          <p:nvPr>
            <p:ph type="subTitle" idx="1"/>
          </p:nvPr>
        </p:nvSpPr>
        <p:spPr/>
        <p:txBody>
          <a:bodyPr/>
          <a:lstStyle/>
          <a:p>
            <a:r>
              <a:rPr lang="en-US" dirty="0"/>
              <a:t>Learning from Scotland, </a:t>
            </a:r>
            <a:r>
              <a:rPr lang="en-US"/>
              <a:t>New York </a:t>
            </a:r>
            <a:r>
              <a:rPr lang="en-US" dirty="0"/>
              <a:t>and Brazil </a:t>
            </a:r>
            <a:endParaRPr lang="en-GB" dirty="0"/>
          </a:p>
        </p:txBody>
      </p:sp>
    </p:spTree>
    <p:extLst>
      <p:ext uri="{BB962C8B-B14F-4D97-AF65-F5344CB8AC3E}">
        <p14:creationId xmlns:p14="http://schemas.microsoft.com/office/powerpoint/2010/main" val="102128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B30F-E546-401A-BA76-8C575C8DCE87}"/>
              </a:ext>
            </a:extLst>
          </p:cNvPr>
          <p:cNvSpPr>
            <a:spLocks noGrp="1"/>
          </p:cNvSpPr>
          <p:nvPr>
            <p:ph type="title"/>
          </p:nvPr>
        </p:nvSpPr>
        <p:spPr/>
        <p:txBody>
          <a:bodyPr/>
          <a:lstStyle/>
          <a:p>
            <a:r>
              <a:rPr lang="en-US" dirty="0"/>
              <a:t>Brazil</a:t>
            </a:r>
            <a:endParaRPr lang="en-GB" dirty="0"/>
          </a:p>
        </p:txBody>
      </p:sp>
      <p:sp>
        <p:nvSpPr>
          <p:cNvPr id="3" name="Content Placeholder 2">
            <a:extLst>
              <a:ext uri="{FF2B5EF4-FFF2-40B4-BE49-F238E27FC236}">
                <a16:creationId xmlns:a16="http://schemas.microsoft.com/office/drawing/2014/main" id="{863BE0B5-0A7F-4A62-8CCC-234BF62AE70A}"/>
              </a:ext>
            </a:extLst>
          </p:cNvPr>
          <p:cNvSpPr>
            <a:spLocks noGrp="1"/>
          </p:cNvSpPr>
          <p:nvPr>
            <p:ph idx="1"/>
          </p:nvPr>
        </p:nvSpPr>
        <p:spPr>
          <a:xfrm>
            <a:off x="838200" y="1409700"/>
            <a:ext cx="10515600" cy="4767263"/>
          </a:xfrm>
        </p:spPr>
        <p:txBody>
          <a:bodyPr>
            <a:normAutofit/>
          </a:bodyPr>
          <a:lstStyle/>
          <a:p>
            <a:r>
              <a:rPr lang="en-US" sz="2000" dirty="0"/>
              <a:t>The share of PB in total budget allocations had increased considerably. In Porto Alegre, for instance, 17 percent of the total budget was allocated through PB in 1992; this share grew to 21 percent in 1999. </a:t>
            </a:r>
          </a:p>
          <a:p>
            <a:r>
              <a:rPr lang="en-US" sz="2000" dirty="0"/>
              <a:t>An indicator of PB’s success is the enhanced level of participation. The number of participants in Porto Alegre grew from less than 1,000 per year in 1990 to more than 16,000 in 1998, to about 40,000 in 1999. Participation is not just restricted to the middle class or the conventional supporters of the Workers Party. People from low-income groups also take an active part in the process. </a:t>
            </a:r>
            <a:endParaRPr lang="en-GB" sz="2000" dirty="0"/>
          </a:p>
        </p:txBody>
      </p:sp>
      <p:pic>
        <p:nvPicPr>
          <p:cNvPr id="5" name="Picture 4">
            <a:extLst>
              <a:ext uri="{FF2B5EF4-FFF2-40B4-BE49-F238E27FC236}">
                <a16:creationId xmlns:a16="http://schemas.microsoft.com/office/drawing/2014/main" id="{5D06C83C-1771-4011-B0BB-6A82ED9DE7BC}"/>
              </a:ext>
            </a:extLst>
          </p:cNvPr>
          <p:cNvPicPr>
            <a:picLocks noChangeAspect="1"/>
          </p:cNvPicPr>
          <p:nvPr/>
        </p:nvPicPr>
        <p:blipFill>
          <a:blip r:embed="rId2"/>
          <a:stretch>
            <a:fillRect/>
          </a:stretch>
        </p:blipFill>
        <p:spPr>
          <a:xfrm>
            <a:off x="6660987" y="3585191"/>
            <a:ext cx="4692813" cy="3052442"/>
          </a:xfrm>
          <a:prstGeom prst="rect">
            <a:avLst/>
          </a:prstGeom>
        </p:spPr>
      </p:pic>
    </p:spTree>
    <p:extLst>
      <p:ext uri="{BB962C8B-B14F-4D97-AF65-F5344CB8AC3E}">
        <p14:creationId xmlns:p14="http://schemas.microsoft.com/office/powerpoint/2010/main" val="39698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12366-3C8C-40BA-AC33-9BE4A7C68C3D}"/>
              </a:ext>
            </a:extLst>
          </p:cNvPr>
          <p:cNvSpPr>
            <a:spLocks noGrp="1"/>
          </p:cNvSpPr>
          <p:nvPr>
            <p:ph type="title"/>
          </p:nvPr>
        </p:nvSpPr>
        <p:spPr>
          <a:xfrm>
            <a:off x="838200" y="365125"/>
            <a:ext cx="10515600" cy="981075"/>
          </a:xfrm>
        </p:spPr>
        <p:txBody>
          <a:bodyPr/>
          <a:lstStyle/>
          <a:p>
            <a:r>
              <a:rPr lang="en-US" dirty="0"/>
              <a:t>The Process</a:t>
            </a:r>
            <a:endParaRPr lang="en-GB" dirty="0"/>
          </a:p>
        </p:txBody>
      </p:sp>
      <p:sp>
        <p:nvSpPr>
          <p:cNvPr id="3" name="Content Placeholder 2">
            <a:extLst>
              <a:ext uri="{FF2B5EF4-FFF2-40B4-BE49-F238E27FC236}">
                <a16:creationId xmlns:a16="http://schemas.microsoft.com/office/drawing/2014/main" id="{8B90FC82-87B7-4C86-B3F6-AA9FFA30B246}"/>
              </a:ext>
            </a:extLst>
          </p:cNvPr>
          <p:cNvSpPr>
            <a:spLocks noGrp="1"/>
          </p:cNvSpPr>
          <p:nvPr>
            <p:ph idx="1"/>
          </p:nvPr>
        </p:nvSpPr>
        <p:spPr>
          <a:xfrm>
            <a:off x="838200" y="1460500"/>
            <a:ext cx="10515600" cy="4716463"/>
          </a:xfrm>
        </p:spPr>
        <p:txBody>
          <a:bodyPr>
            <a:normAutofit fontScale="70000" lnSpcReduction="20000"/>
          </a:bodyPr>
          <a:lstStyle/>
          <a:p>
            <a:r>
              <a:rPr lang="en-US" dirty="0"/>
              <a:t>Participatory budgeting involves three parallel streams of meetings: </a:t>
            </a:r>
            <a:r>
              <a:rPr lang="en-US" b="1" dirty="0"/>
              <a:t>neighborhood assemblies, “thematic” assemblies</a:t>
            </a:r>
            <a:r>
              <a:rPr lang="en-US" dirty="0"/>
              <a:t>, and </a:t>
            </a:r>
            <a:r>
              <a:rPr lang="en-US" b="1" dirty="0"/>
              <a:t>meetings of delegates </a:t>
            </a:r>
            <a:r>
              <a:rPr lang="en-US" dirty="0"/>
              <a:t>for citywide coordinating sessions.</a:t>
            </a:r>
          </a:p>
          <a:p>
            <a:r>
              <a:rPr lang="en-US" dirty="0"/>
              <a:t>These meetings continue throughout the year. The first stream discusses fund allocations among 16 districts or neighborhoods of the city for the usual departmental responsibilities, such as water supply and sewage, street paving, parks, and schools. </a:t>
            </a:r>
          </a:p>
          <a:p>
            <a:r>
              <a:rPr lang="en-US" dirty="0"/>
              <a:t>The district-based meetings begin with </a:t>
            </a:r>
            <a:r>
              <a:rPr lang="en-US" b="1" dirty="0"/>
              <a:t>16 “great assemblies” </a:t>
            </a:r>
            <a:r>
              <a:rPr lang="en-US" dirty="0"/>
              <a:t>in public places, including union centers, gyms, churches, clubs, and even a circus tent. </a:t>
            </a:r>
          </a:p>
          <a:p>
            <a:r>
              <a:rPr lang="en-US" dirty="0"/>
              <a:t>The city government’s </a:t>
            </a:r>
            <a:r>
              <a:rPr lang="en-US" b="1" dirty="0"/>
              <a:t>“Presentation of Accounts” </a:t>
            </a:r>
            <a:r>
              <a:rPr lang="en-US" dirty="0"/>
              <a:t>from the previous year marks the beginning of events every year. The government also presents its investment plan for the current year, as decided in the previous year’s meetings. Then a debate starts for the next year. </a:t>
            </a:r>
          </a:p>
          <a:p>
            <a:r>
              <a:rPr lang="en-US" dirty="0"/>
              <a:t>The debates continue for nine months, and each district gives two sets of rankings, one set for requirements within the district (such as pavement, school construction, or water lines), and the other set for efforts which affect the whole city (such as cleaning up the beaches). </a:t>
            </a:r>
          </a:p>
          <a:p>
            <a:r>
              <a:rPr lang="en-US" dirty="0"/>
              <a:t>A public debate decides the criteria for allocating investment budget among districts. These criteria can be population, an index of poverty, a measure of shortages (such as a lack of pavement or the lack of a school), the assigned priorities, and so on. </a:t>
            </a:r>
            <a:endParaRPr lang="en-GB" dirty="0"/>
          </a:p>
        </p:txBody>
      </p:sp>
    </p:spTree>
    <p:extLst>
      <p:ext uri="{BB962C8B-B14F-4D97-AF65-F5344CB8AC3E}">
        <p14:creationId xmlns:p14="http://schemas.microsoft.com/office/powerpoint/2010/main" val="14787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05BCA-61F1-4A14-A2D7-B46DB59C8165}"/>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9DFCF24E-4F15-405B-88F7-D18801BD4012}"/>
              </a:ext>
            </a:extLst>
          </p:cNvPr>
          <p:cNvPicPr>
            <a:picLocks noGrp="1" noChangeAspect="1"/>
          </p:cNvPicPr>
          <p:nvPr>
            <p:ph idx="1"/>
          </p:nvPr>
        </p:nvPicPr>
        <p:blipFill>
          <a:blip r:embed="rId2"/>
          <a:stretch>
            <a:fillRect/>
          </a:stretch>
        </p:blipFill>
        <p:spPr>
          <a:xfrm>
            <a:off x="1252986" y="126944"/>
            <a:ext cx="9686028" cy="6604111"/>
          </a:xfrm>
        </p:spPr>
      </p:pic>
    </p:spTree>
    <p:extLst>
      <p:ext uri="{BB962C8B-B14F-4D97-AF65-F5344CB8AC3E}">
        <p14:creationId xmlns:p14="http://schemas.microsoft.com/office/powerpoint/2010/main" val="87472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1448-848F-4216-AA63-FE39DBF3B3B4}"/>
              </a:ext>
            </a:extLst>
          </p:cNvPr>
          <p:cNvSpPr>
            <a:spLocks noGrp="1"/>
          </p:cNvSpPr>
          <p:nvPr>
            <p:ph type="title"/>
          </p:nvPr>
        </p:nvSpPr>
        <p:spPr/>
        <p:txBody>
          <a:bodyPr/>
          <a:lstStyle/>
          <a:p>
            <a:r>
              <a:rPr lang="en-US" dirty="0"/>
              <a:t>New York City</a:t>
            </a:r>
            <a:endParaRPr lang="en-GB" dirty="0"/>
          </a:p>
        </p:txBody>
      </p:sp>
      <p:sp>
        <p:nvSpPr>
          <p:cNvPr id="3" name="Content Placeholder 2">
            <a:extLst>
              <a:ext uri="{FF2B5EF4-FFF2-40B4-BE49-F238E27FC236}">
                <a16:creationId xmlns:a16="http://schemas.microsoft.com/office/drawing/2014/main" id="{22E3C214-38C0-4A80-B602-EB8E44E3C28F}"/>
              </a:ext>
            </a:extLst>
          </p:cNvPr>
          <p:cNvSpPr>
            <a:spLocks noGrp="1"/>
          </p:cNvSpPr>
          <p:nvPr>
            <p:ph idx="1"/>
          </p:nvPr>
        </p:nvSpPr>
        <p:spPr/>
        <p:txBody>
          <a:bodyPr>
            <a:normAutofit/>
          </a:bodyPr>
          <a:lstStyle/>
          <a:p>
            <a:r>
              <a:rPr lang="en-US" sz="2000" b="0" i="0" dirty="0">
                <a:solidFill>
                  <a:srgbClr val="222222"/>
                </a:solidFill>
                <a:effectLst/>
                <a:latin typeface="Open Sans" panose="020B0606030504020204" pitchFamily="34" charset="0"/>
              </a:rPr>
              <a:t>Participatory Budgeting in New York City (PBNYC) plays an important role in giving communities the ability to directly impact the capital budgeting process.</a:t>
            </a:r>
          </a:p>
          <a:p>
            <a:r>
              <a:rPr lang="en-US" sz="2000" b="0" i="0" dirty="0">
                <a:solidFill>
                  <a:srgbClr val="222222"/>
                </a:solidFill>
                <a:effectLst/>
                <a:latin typeface="Open Sans" panose="020B0606030504020204" pitchFamily="34" charset="0"/>
              </a:rPr>
              <a:t>In 2019, 33 Council Members participated in PBNYC, asking residents how to spend at least $35 million in capital funding. Following a series of phases to produce a community ballot, projects that receive the most votes during a nine-day Vote Week are adopted in the City’s fiscal year budget.</a:t>
            </a:r>
          </a:p>
          <a:p>
            <a:endParaRPr lang="en-US" sz="2000" dirty="0">
              <a:solidFill>
                <a:srgbClr val="222222"/>
              </a:solidFill>
              <a:latin typeface="Open Sans" panose="020B0606030504020204" pitchFamily="34" charset="0"/>
            </a:endParaRPr>
          </a:p>
          <a:p>
            <a:pPr marL="0" indent="0">
              <a:buNone/>
            </a:pPr>
            <a:r>
              <a:rPr lang="en-GB" sz="1800" dirty="0">
                <a:hlinkClick r:id="rId2"/>
              </a:rPr>
              <a:t>About PBNYC - Participatory Budgeting</a:t>
            </a:r>
            <a:endParaRPr lang="en-GB" dirty="0"/>
          </a:p>
        </p:txBody>
      </p:sp>
      <p:pic>
        <p:nvPicPr>
          <p:cNvPr id="5" name="Picture 4">
            <a:extLst>
              <a:ext uri="{FF2B5EF4-FFF2-40B4-BE49-F238E27FC236}">
                <a16:creationId xmlns:a16="http://schemas.microsoft.com/office/drawing/2014/main" id="{7B77BB79-2296-4367-B34D-CEC28791ADE8}"/>
              </a:ext>
            </a:extLst>
          </p:cNvPr>
          <p:cNvPicPr>
            <a:picLocks noChangeAspect="1"/>
          </p:cNvPicPr>
          <p:nvPr/>
        </p:nvPicPr>
        <p:blipFill>
          <a:blip r:embed="rId3"/>
          <a:stretch>
            <a:fillRect/>
          </a:stretch>
        </p:blipFill>
        <p:spPr>
          <a:xfrm>
            <a:off x="5029199" y="3812669"/>
            <a:ext cx="5437377" cy="2444469"/>
          </a:xfrm>
          <a:prstGeom prst="rect">
            <a:avLst/>
          </a:prstGeom>
        </p:spPr>
      </p:pic>
    </p:spTree>
    <p:extLst>
      <p:ext uri="{BB962C8B-B14F-4D97-AF65-F5344CB8AC3E}">
        <p14:creationId xmlns:p14="http://schemas.microsoft.com/office/powerpoint/2010/main" val="311645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06EB-2A84-4F99-914A-F57485CF2104}"/>
              </a:ext>
            </a:extLst>
          </p:cNvPr>
          <p:cNvSpPr>
            <a:spLocks noGrp="1"/>
          </p:cNvSpPr>
          <p:nvPr>
            <p:ph type="title"/>
          </p:nvPr>
        </p:nvSpPr>
        <p:spPr/>
        <p:txBody>
          <a:bodyPr/>
          <a:lstStyle/>
          <a:p>
            <a:r>
              <a:rPr lang="en-US" dirty="0"/>
              <a:t>Process</a:t>
            </a:r>
            <a:endParaRPr lang="en-GB" dirty="0"/>
          </a:p>
        </p:txBody>
      </p:sp>
      <p:sp>
        <p:nvSpPr>
          <p:cNvPr id="3" name="Content Placeholder 2">
            <a:extLst>
              <a:ext uri="{FF2B5EF4-FFF2-40B4-BE49-F238E27FC236}">
                <a16:creationId xmlns:a16="http://schemas.microsoft.com/office/drawing/2014/main" id="{B3F5D8B9-ED7E-4C92-A97B-4A8E345C8C29}"/>
              </a:ext>
            </a:extLst>
          </p:cNvPr>
          <p:cNvSpPr>
            <a:spLocks noGrp="1"/>
          </p:cNvSpPr>
          <p:nvPr>
            <p:ph idx="1"/>
          </p:nvPr>
        </p:nvSpPr>
        <p:spPr>
          <a:xfrm>
            <a:off x="838200" y="1381008"/>
            <a:ext cx="6753837" cy="4591953"/>
          </a:xfrm>
        </p:spPr>
        <p:txBody>
          <a:bodyPr>
            <a:noAutofit/>
          </a:bodyPr>
          <a:lstStyle/>
          <a:p>
            <a:pPr marL="0" indent="0">
              <a:buNone/>
            </a:pPr>
            <a:r>
              <a:rPr lang="en-US" sz="1400" b="1"/>
              <a:t>1. Idea Collection and Volunteer Recruitment</a:t>
            </a:r>
          </a:p>
          <a:p>
            <a:pPr marL="0" indent="0">
              <a:buNone/>
            </a:pPr>
            <a:r>
              <a:rPr lang="en-US" sz="1400"/>
              <a:t>August – October</a:t>
            </a:r>
          </a:p>
          <a:p>
            <a:r>
              <a:rPr lang="en-US" sz="1400"/>
              <a:t>Through community meetings, residents brainstorm ideas and recruit </a:t>
            </a:r>
            <a:r>
              <a:rPr lang="en-US" sz="1600" b="1"/>
              <a:t>Budget Delegates </a:t>
            </a:r>
            <a:r>
              <a:rPr lang="en-US" sz="1400"/>
              <a:t>for the current cycle.</a:t>
            </a:r>
          </a:p>
          <a:p>
            <a:pPr marL="0" indent="0">
              <a:buNone/>
            </a:pPr>
            <a:r>
              <a:rPr lang="en-US" sz="1400" b="1"/>
              <a:t>2. Proposal Development</a:t>
            </a:r>
          </a:p>
          <a:p>
            <a:pPr marL="0" indent="0">
              <a:buNone/>
            </a:pPr>
            <a:r>
              <a:rPr lang="en-US" sz="1400"/>
              <a:t>October – January</a:t>
            </a:r>
          </a:p>
          <a:p>
            <a:r>
              <a:rPr lang="en-US" sz="1400"/>
              <a:t>Budget Delegates transform ideas into full proposals, with support from city agencies and staff. Delegates narrow down proposals and select projects that meet the needs of the community.</a:t>
            </a:r>
            <a:endParaRPr lang="en-US" sz="1400" b="1"/>
          </a:p>
          <a:p>
            <a:pPr marL="0" indent="0">
              <a:buNone/>
            </a:pPr>
            <a:r>
              <a:rPr lang="en-US" sz="1400" b="1"/>
              <a:t>3. GOTV and Vote Week</a:t>
            </a:r>
          </a:p>
          <a:p>
            <a:pPr marL="0" indent="0">
              <a:buNone/>
            </a:pPr>
            <a:r>
              <a:rPr lang="en-US" sz="1400"/>
              <a:t>March – April</a:t>
            </a:r>
          </a:p>
          <a:p>
            <a:r>
              <a:rPr lang="en-US" sz="1400"/>
              <a:t>Once proposals have been determined, Budget Delegates and residents get out the vote and prepare for a nine day community vote.</a:t>
            </a:r>
          </a:p>
          <a:p>
            <a:pPr marL="0" indent="0">
              <a:buNone/>
            </a:pPr>
            <a:r>
              <a:rPr lang="en-US" sz="1400" b="1"/>
              <a:t>4. Evaluation and Planning</a:t>
            </a:r>
          </a:p>
          <a:p>
            <a:pPr marL="0" indent="0">
              <a:buNone/>
            </a:pPr>
            <a:r>
              <a:rPr lang="en-US" sz="1400"/>
              <a:t>May – June</a:t>
            </a:r>
          </a:p>
          <a:p>
            <a:r>
              <a:rPr lang="en-US" sz="1400"/>
              <a:t>Winning projects are included in New York City’s upcoming fiscal year budget. Staff and stakeholders evaluate the process and oversee the implementation of winning projects by agencies.</a:t>
            </a:r>
            <a:endParaRPr lang="en-GB" sz="1400" dirty="0"/>
          </a:p>
        </p:txBody>
      </p:sp>
      <p:pic>
        <p:nvPicPr>
          <p:cNvPr id="5" name="Picture 4">
            <a:extLst>
              <a:ext uri="{FF2B5EF4-FFF2-40B4-BE49-F238E27FC236}">
                <a16:creationId xmlns:a16="http://schemas.microsoft.com/office/drawing/2014/main" id="{44254980-5E50-46B9-AC06-8F0725C9506B}"/>
              </a:ext>
            </a:extLst>
          </p:cNvPr>
          <p:cNvPicPr>
            <a:picLocks noChangeAspect="1"/>
          </p:cNvPicPr>
          <p:nvPr/>
        </p:nvPicPr>
        <p:blipFill>
          <a:blip r:embed="rId2"/>
          <a:stretch>
            <a:fillRect/>
          </a:stretch>
        </p:blipFill>
        <p:spPr>
          <a:xfrm>
            <a:off x="8185434" y="1057013"/>
            <a:ext cx="2574969" cy="4743974"/>
          </a:xfrm>
          <a:prstGeom prst="rect">
            <a:avLst/>
          </a:prstGeom>
        </p:spPr>
      </p:pic>
    </p:spTree>
    <p:extLst>
      <p:ext uri="{BB962C8B-B14F-4D97-AF65-F5344CB8AC3E}">
        <p14:creationId xmlns:p14="http://schemas.microsoft.com/office/powerpoint/2010/main" val="299456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FB56-D4D4-4C4B-8BCD-B2A616913F7C}"/>
              </a:ext>
            </a:extLst>
          </p:cNvPr>
          <p:cNvSpPr>
            <a:spLocks noGrp="1"/>
          </p:cNvSpPr>
          <p:nvPr>
            <p:ph type="title"/>
          </p:nvPr>
        </p:nvSpPr>
        <p:spPr>
          <a:xfrm>
            <a:off x="838200" y="365125"/>
            <a:ext cx="10515600" cy="951947"/>
          </a:xfrm>
        </p:spPr>
        <p:txBody>
          <a:bodyPr/>
          <a:lstStyle/>
          <a:p>
            <a:r>
              <a:rPr lang="en-US" dirty="0"/>
              <a:t>Scotland</a:t>
            </a:r>
            <a:endParaRPr lang="en-GB" dirty="0"/>
          </a:p>
        </p:txBody>
      </p:sp>
      <p:sp>
        <p:nvSpPr>
          <p:cNvPr id="3" name="Content Placeholder 2">
            <a:extLst>
              <a:ext uri="{FF2B5EF4-FFF2-40B4-BE49-F238E27FC236}">
                <a16:creationId xmlns:a16="http://schemas.microsoft.com/office/drawing/2014/main" id="{4A1F663A-0FF5-42A7-87AE-750013618DE4}"/>
              </a:ext>
            </a:extLst>
          </p:cNvPr>
          <p:cNvSpPr>
            <a:spLocks noGrp="1"/>
          </p:cNvSpPr>
          <p:nvPr>
            <p:ph idx="1"/>
          </p:nvPr>
        </p:nvSpPr>
        <p:spPr>
          <a:xfrm>
            <a:off x="838200" y="1501629"/>
            <a:ext cx="10515600" cy="4675334"/>
          </a:xfrm>
        </p:spPr>
        <p:txBody>
          <a:bodyPr>
            <a:normAutofit fontScale="85000" lnSpcReduction="20000"/>
          </a:bodyPr>
          <a:lstStyle/>
          <a:p>
            <a:pPr marL="0" indent="0">
              <a:lnSpc>
                <a:spcPct val="105000"/>
              </a:lnSpc>
              <a:spcAft>
                <a:spcPts val="800"/>
              </a:spcAft>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1. Asking for ideas to </a:t>
            </a:r>
            <a:r>
              <a:rPr lang="en-US" sz="1800" dirty="0">
                <a:effectLst/>
                <a:latin typeface="Arial" panose="020B0604020202020204" pitchFamily="34" charset="0"/>
                <a:ea typeface="Calibri" panose="020F0502020204030204" pitchFamily="34" charset="0"/>
                <a:cs typeface="Times New Roman" panose="02020603050405020304" pitchFamily="18" charset="0"/>
              </a:rPr>
              <a:t>develop Environmental Projects which can improve Health &amp; Wellbeing of the community from </a:t>
            </a:r>
            <a:r>
              <a:rPr lang="en-GB" sz="1800" dirty="0">
                <a:effectLst/>
                <a:latin typeface="Arial" panose="020B0604020202020204" pitchFamily="34" charset="0"/>
                <a:ea typeface="Calibri" panose="020F0502020204030204" pitchFamily="34" charset="0"/>
                <a:cs typeface="Times New Roman" panose="02020603050405020304" pitchFamily="18" charset="0"/>
              </a:rPr>
              <a:t>groups and individuals. Budget delegates (community member) will work with officers and be on the project team for procurement and delivery of the project ideas. (100k)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2. Grounds maintenance – survey about the standards and priorities for this service.  Options developed for each community to be confirmed by the community itself.  Environmental improvements – asking for ideas through CONSUL. (150k)</a:t>
            </a:r>
          </a:p>
          <a:p>
            <a:pPr marL="0" indent="0">
              <a:lnSpc>
                <a:spcPct val="105000"/>
              </a:lnSpc>
              <a:spcAft>
                <a:spcPts val="800"/>
              </a:spcAft>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3. Service redesign of outdoor spaces – listened to employees to redesign the services – now have place based hubs (established pre-covid) which engage with communities to set a minimum standard of service for a particular area.  Community survey and engagement produced </a:t>
            </a:r>
            <a:r>
              <a:rPr lang="en-GB" sz="1800" u="sng" dirty="0">
                <a:effectLst/>
                <a:latin typeface="Arial" panose="020B0604020202020204" pitchFamily="34" charset="0"/>
                <a:ea typeface="Calibri" panose="020F0502020204030204" pitchFamily="34" charset="0"/>
                <a:cs typeface="Times New Roman" panose="02020603050405020304" pitchFamily="18" charset="0"/>
              </a:rPr>
              <a:t>3 options</a:t>
            </a:r>
            <a:r>
              <a:rPr lang="en-GB" sz="1800" dirty="0">
                <a:effectLst/>
                <a:latin typeface="Arial" panose="020B0604020202020204" pitchFamily="34" charset="0"/>
                <a:ea typeface="Calibri" panose="020F0502020204030204" pitchFamily="34" charset="0"/>
                <a:cs typeface="Times New Roman" panose="02020603050405020304" pitchFamily="18" charset="0"/>
              </a:rPr>
              <a:t> for each area and people were asked to vote on the one that they wanted.  Anything above the minimum was celebrated as added value.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4. Environmental money through housing – Council and housing officers asked the  community to come up with ideas about how to improve the area. Ideas were costed and then put out to vote on by housing tenants at events, by post and online</a:t>
            </a:r>
          </a:p>
          <a:p>
            <a:pPr marL="0" indent="0">
              <a:lnSpc>
                <a:spcPct val="105000"/>
              </a:lnSpc>
              <a:spcAft>
                <a:spcPts val="800"/>
              </a:spcAft>
              <a:buNone/>
            </a:pPr>
            <a:r>
              <a:rPr lang="en-GB" sz="1800" dirty="0">
                <a:latin typeface="Arial" panose="020B0604020202020204" pitchFamily="34" charset="0"/>
                <a:ea typeface="Calibri" panose="020F0502020204030204" pitchFamily="34" charset="0"/>
                <a:cs typeface="Times New Roman" panose="02020603050405020304" pitchFamily="18" charset="0"/>
              </a:rPr>
              <a:t>5. </a:t>
            </a:r>
            <a:r>
              <a:rPr lang="en-GB" sz="1800" dirty="0">
                <a:effectLst/>
                <a:latin typeface="Arial" panose="020B0604020202020204" pitchFamily="34" charset="0"/>
                <a:ea typeface="Calibri" panose="020F0502020204030204" pitchFamily="34" charset="0"/>
                <a:cs typeface="Times New Roman" panose="02020603050405020304" pitchFamily="18" charset="0"/>
              </a:rPr>
              <a:t>Looked at passenger transport where subsidies are allocated e.g. the late night bus, schools. Asked what is working well, dream about the futures, design the system and allocate budgets. </a:t>
            </a:r>
            <a:r>
              <a:rPr lang="en-US" sz="1800" dirty="0">
                <a:effectLst/>
                <a:latin typeface="Arial" panose="020B0604020202020204" pitchFamily="34" charset="0"/>
                <a:ea typeface="Calibri" panose="020F0502020204030204" pitchFamily="34" charset="0"/>
                <a:cs typeface="Times New Roman" panose="02020603050405020304" pitchFamily="18" charset="0"/>
              </a:rPr>
              <a:t>A series of collaborative conversations (originally planned with service users and staff in Spring 2020) moved online in June and July via Zoom in a series of thematic and area-based workshops.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85882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7C0DB2C60CEE46B5D1BC27B50318F0" ma:contentTypeVersion="12" ma:contentTypeDescription="Create a new document." ma:contentTypeScope="" ma:versionID="a4450ff41dd8f29edda0c7f472a341a7">
  <xsd:schema xmlns:xsd="http://www.w3.org/2001/XMLSchema" xmlns:xs="http://www.w3.org/2001/XMLSchema" xmlns:p="http://schemas.microsoft.com/office/2006/metadata/properties" xmlns:ns2="70410010-6a56-40e2-b5cf-6acccb3503c6" xmlns:ns3="8d2fb17e-d823-44c5-a7fa-0dbcecb152a8" targetNamespace="http://schemas.microsoft.com/office/2006/metadata/properties" ma:root="true" ma:fieldsID="dd6c1dc25a5600b157bc3ff8e40ac459" ns2:_="" ns3:_="">
    <xsd:import namespace="70410010-6a56-40e2-b5cf-6acccb3503c6"/>
    <xsd:import namespace="8d2fb17e-d823-44c5-a7fa-0dbcecb152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410010-6a56-40e2-b5cf-6acccb3503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2fb17e-d823-44c5-a7fa-0dbcecb152a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7D3127-F8E1-44EB-B14D-F8C0293E670D}"/>
</file>

<file path=customXml/itemProps2.xml><?xml version="1.0" encoding="utf-8"?>
<ds:datastoreItem xmlns:ds="http://schemas.openxmlformats.org/officeDocument/2006/customXml" ds:itemID="{A6ACC995-A516-4027-983D-03A14CC99F86}"/>
</file>

<file path=customXml/itemProps3.xml><?xml version="1.0" encoding="utf-8"?>
<ds:datastoreItem xmlns:ds="http://schemas.openxmlformats.org/officeDocument/2006/customXml" ds:itemID="{65B4FDE7-3E8E-4A88-8C5A-749BA84F3DD2}"/>
</file>

<file path=docProps/app.xml><?xml version="1.0" encoding="utf-8"?>
<Properties xmlns="http://schemas.openxmlformats.org/officeDocument/2006/extended-properties" xmlns:vt="http://schemas.openxmlformats.org/officeDocument/2006/docPropsVTypes">
  <TotalTime>0</TotalTime>
  <Words>889</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Growing effective models of mainstream PB</vt:lpstr>
      <vt:lpstr>Brazil</vt:lpstr>
      <vt:lpstr>The Process</vt:lpstr>
      <vt:lpstr>PowerPoint Presentation</vt:lpstr>
      <vt:lpstr>New York City</vt:lpstr>
      <vt:lpstr>Process</vt:lpstr>
      <vt:lpstr>Scotland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effective models of mainstream PB</dc:title>
  <dc:creator>Paul Nelis</dc:creator>
  <cp:lastModifiedBy>Paul Nelis</cp:lastModifiedBy>
  <cp:revision>1</cp:revision>
  <dcterms:created xsi:type="dcterms:W3CDTF">2022-03-29T10:18:50Z</dcterms:created>
  <dcterms:modified xsi:type="dcterms:W3CDTF">2022-03-30T07:45:52Z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0x010100D17C0DB2C60CEE46B5D1BC27B50318F0</vt:lpwstr>
  </property>
</Properties>
</file>