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7" r:id="rId3"/>
    <p:sldId id="434" r:id="rId4"/>
    <p:sldId id="796" r:id="rId5"/>
    <p:sldId id="763" r:id="rId6"/>
    <p:sldId id="784" r:id="rId7"/>
    <p:sldId id="490" r:id="rId8"/>
    <p:sldId id="785" r:id="rId9"/>
    <p:sldId id="43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42538" autoAdjust="0"/>
  </p:normalViewPr>
  <p:slideViewPr>
    <p:cSldViewPr snapToGrid="0">
      <p:cViewPr varScale="1">
        <p:scale>
          <a:sx n="48" d="100"/>
          <a:sy n="48" d="100"/>
        </p:scale>
        <p:origin x="2244"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DDA1A-4B89-4899-9DFA-5504D4D22CE0}" type="doc">
      <dgm:prSet loTypeId="urn:microsoft.com/office/officeart/2005/8/layout/cycle3" loCatId="cycle" qsTypeId="urn:microsoft.com/office/officeart/2005/8/quickstyle/3d3" qsCatId="3D" csTypeId="urn:microsoft.com/office/officeart/2005/8/colors/colorful5" csCatId="colorful" phldr="1"/>
      <dgm:spPr/>
      <dgm:t>
        <a:bodyPr/>
        <a:lstStyle/>
        <a:p>
          <a:endParaRPr lang="en-GB"/>
        </a:p>
      </dgm:t>
    </dgm:pt>
    <dgm:pt modelId="{B06AB0D0-D330-4C80-9C78-A16031AD20D9}">
      <dgm:prSet phldrT="[Text]"/>
      <dgm:spPr/>
      <dgm:t>
        <a:bodyPr/>
        <a:lstStyle/>
        <a:p>
          <a:r>
            <a:rPr lang="en-GB" dirty="0"/>
            <a:t>Purpose</a:t>
          </a:r>
        </a:p>
      </dgm:t>
    </dgm:pt>
    <dgm:pt modelId="{88CED49B-042F-458C-A65B-BE87458D2DA8}" type="parTrans" cxnId="{F127BD65-2F5F-4B60-A731-76F3EC7484BC}">
      <dgm:prSet/>
      <dgm:spPr/>
      <dgm:t>
        <a:bodyPr/>
        <a:lstStyle/>
        <a:p>
          <a:endParaRPr lang="en-GB"/>
        </a:p>
      </dgm:t>
    </dgm:pt>
    <dgm:pt modelId="{069374BE-B426-4AC5-9EF1-39D752359DD9}" type="sibTrans" cxnId="{F127BD65-2F5F-4B60-A731-76F3EC7484BC}">
      <dgm:prSet/>
      <dgm:spPr/>
      <dgm:t>
        <a:bodyPr/>
        <a:lstStyle/>
        <a:p>
          <a:endParaRPr lang="en-GB"/>
        </a:p>
      </dgm:t>
    </dgm:pt>
    <dgm:pt modelId="{DF4D98FD-21D5-4098-9B67-029E61D97CB4}">
      <dgm:prSet phldrT="[Text]"/>
      <dgm:spPr/>
      <dgm:t>
        <a:bodyPr/>
        <a:lstStyle/>
        <a:p>
          <a:r>
            <a:rPr lang="en-GB" dirty="0"/>
            <a:t>Design</a:t>
          </a:r>
        </a:p>
      </dgm:t>
    </dgm:pt>
    <dgm:pt modelId="{E1F8A411-05B4-4451-90BF-A8C21AD8CC43}" type="parTrans" cxnId="{7E98AE1D-A4F4-4049-8F04-C98F3DD7D8B2}">
      <dgm:prSet/>
      <dgm:spPr/>
      <dgm:t>
        <a:bodyPr/>
        <a:lstStyle/>
        <a:p>
          <a:endParaRPr lang="en-GB"/>
        </a:p>
      </dgm:t>
    </dgm:pt>
    <dgm:pt modelId="{EF541978-52D3-4E5E-BAF4-97E56289180C}" type="sibTrans" cxnId="{7E98AE1D-A4F4-4049-8F04-C98F3DD7D8B2}">
      <dgm:prSet/>
      <dgm:spPr/>
      <dgm:t>
        <a:bodyPr/>
        <a:lstStyle/>
        <a:p>
          <a:endParaRPr lang="en-GB"/>
        </a:p>
      </dgm:t>
    </dgm:pt>
    <dgm:pt modelId="{2590AF42-E619-4E3B-8459-D509E8244F7A}">
      <dgm:prSet phldrT="[Text]"/>
      <dgm:spPr/>
      <dgm:t>
        <a:bodyPr/>
        <a:lstStyle/>
        <a:p>
          <a:r>
            <a:rPr lang="en-GB" dirty="0"/>
            <a:t>Facilitation</a:t>
          </a:r>
        </a:p>
      </dgm:t>
    </dgm:pt>
    <dgm:pt modelId="{B959FD4A-FCEC-4DED-A758-BFD9F1B94B26}" type="parTrans" cxnId="{53511B4A-368F-42AF-B89B-DC2F1EC6B3DB}">
      <dgm:prSet/>
      <dgm:spPr/>
      <dgm:t>
        <a:bodyPr/>
        <a:lstStyle/>
        <a:p>
          <a:endParaRPr lang="en-GB"/>
        </a:p>
      </dgm:t>
    </dgm:pt>
    <dgm:pt modelId="{B93EF7F4-D801-4C63-AE08-D2033C64302F}" type="sibTrans" cxnId="{53511B4A-368F-42AF-B89B-DC2F1EC6B3DB}">
      <dgm:prSet/>
      <dgm:spPr/>
      <dgm:t>
        <a:bodyPr/>
        <a:lstStyle/>
        <a:p>
          <a:endParaRPr lang="en-GB"/>
        </a:p>
      </dgm:t>
    </dgm:pt>
    <dgm:pt modelId="{54AE7EF1-5381-4998-90DD-8A17047AD921}">
      <dgm:prSet phldrT="[Text]"/>
      <dgm:spPr/>
      <dgm:t>
        <a:bodyPr/>
        <a:lstStyle/>
        <a:p>
          <a:r>
            <a:rPr lang="en-GB" dirty="0"/>
            <a:t>Participation</a:t>
          </a:r>
        </a:p>
      </dgm:t>
    </dgm:pt>
    <dgm:pt modelId="{C55ACB73-1294-4B60-B292-6B94464C486D}" type="parTrans" cxnId="{D2C0B468-7D9B-4FA9-98D9-1A793A25736C}">
      <dgm:prSet/>
      <dgm:spPr/>
      <dgm:t>
        <a:bodyPr/>
        <a:lstStyle/>
        <a:p>
          <a:endParaRPr lang="en-GB"/>
        </a:p>
      </dgm:t>
    </dgm:pt>
    <dgm:pt modelId="{CF4DF03D-F470-4EF2-832B-283A27F38BC3}" type="sibTrans" cxnId="{D2C0B468-7D9B-4FA9-98D9-1A793A25736C}">
      <dgm:prSet/>
      <dgm:spPr/>
      <dgm:t>
        <a:bodyPr/>
        <a:lstStyle/>
        <a:p>
          <a:endParaRPr lang="en-GB"/>
        </a:p>
      </dgm:t>
    </dgm:pt>
    <dgm:pt modelId="{397363C4-6C2C-4EBF-99A3-25037206CC86}">
      <dgm:prSet phldrT="[Text]"/>
      <dgm:spPr/>
      <dgm:t>
        <a:bodyPr/>
        <a:lstStyle/>
        <a:p>
          <a:r>
            <a:rPr lang="en-GB" dirty="0"/>
            <a:t>Ideas Generation</a:t>
          </a:r>
        </a:p>
      </dgm:t>
    </dgm:pt>
    <dgm:pt modelId="{5384FCD4-E3AC-4618-954B-D210C3F40E5E}" type="parTrans" cxnId="{E71BE3AE-2CD7-4DB4-903F-10D34F237248}">
      <dgm:prSet/>
      <dgm:spPr/>
      <dgm:t>
        <a:bodyPr/>
        <a:lstStyle/>
        <a:p>
          <a:endParaRPr lang="en-GB"/>
        </a:p>
      </dgm:t>
    </dgm:pt>
    <dgm:pt modelId="{799E703E-D96A-484B-8D30-84662E6402F0}" type="sibTrans" cxnId="{E71BE3AE-2CD7-4DB4-903F-10D34F237248}">
      <dgm:prSet/>
      <dgm:spPr/>
      <dgm:t>
        <a:bodyPr/>
        <a:lstStyle/>
        <a:p>
          <a:endParaRPr lang="en-GB"/>
        </a:p>
      </dgm:t>
    </dgm:pt>
    <dgm:pt modelId="{50690851-7CEF-4E19-B757-8AE68BE9BCF4}">
      <dgm:prSet/>
      <dgm:spPr/>
      <dgm:t>
        <a:bodyPr/>
        <a:lstStyle/>
        <a:p>
          <a:r>
            <a:rPr lang="en-GB" dirty="0"/>
            <a:t>Scope</a:t>
          </a:r>
        </a:p>
      </dgm:t>
    </dgm:pt>
    <dgm:pt modelId="{BDAFF73B-15DF-43F5-B348-0FED7E87BA43}" type="parTrans" cxnId="{D1DE57D0-7494-4FCB-AB85-E7A232A14C79}">
      <dgm:prSet/>
      <dgm:spPr/>
      <dgm:t>
        <a:bodyPr/>
        <a:lstStyle/>
        <a:p>
          <a:endParaRPr lang="en-GB"/>
        </a:p>
      </dgm:t>
    </dgm:pt>
    <dgm:pt modelId="{B5F6503C-CA54-452B-B08E-0A1853B7C8EB}" type="sibTrans" cxnId="{D1DE57D0-7494-4FCB-AB85-E7A232A14C79}">
      <dgm:prSet/>
      <dgm:spPr/>
      <dgm:t>
        <a:bodyPr/>
        <a:lstStyle/>
        <a:p>
          <a:endParaRPr lang="en-GB"/>
        </a:p>
      </dgm:t>
    </dgm:pt>
    <dgm:pt modelId="{92D560CF-29A6-4566-80BA-9DD73621188E}">
      <dgm:prSet/>
      <dgm:spPr/>
      <dgm:t>
        <a:bodyPr/>
        <a:lstStyle/>
        <a:p>
          <a:r>
            <a:rPr lang="en-GB" dirty="0"/>
            <a:t>Decision making</a:t>
          </a:r>
        </a:p>
      </dgm:t>
    </dgm:pt>
    <dgm:pt modelId="{C9AB3F65-74DD-49AB-99E9-C7506B21A744}" type="parTrans" cxnId="{C432FAAA-53A6-45D7-88C3-2900AC3E22EC}">
      <dgm:prSet/>
      <dgm:spPr/>
      <dgm:t>
        <a:bodyPr/>
        <a:lstStyle/>
        <a:p>
          <a:endParaRPr lang="en-GB"/>
        </a:p>
      </dgm:t>
    </dgm:pt>
    <dgm:pt modelId="{6E354D7A-2AF0-4D29-BF98-67DB75C554B3}" type="sibTrans" cxnId="{C432FAAA-53A6-45D7-88C3-2900AC3E22EC}">
      <dgm:prSet/>
      <dgm:spPr/>
      <dgm:t>
        <a:bodyPr/>
        <a:lstStyle/>
        <a:p>
          <a:endParaRPr lang="en-GB"/>
        </a:p>
      </dgm:t>
    </dgm:pt>
    <dgm:pt modelId="{C63F13CD-0319-44A5-86A7-2D4DD4DF21C6}">
      <dgm:prSet/>
      <dgm:spPr/>
      <dgm:t>
        <a:bodyPr/>
        <a:lstStyle/>
        <a:p>
          <a:r>
            <a:rPr lang="en-GB" dirty="0"/>
            <a:t>Outcomes</a:t>
          </a:r>
        </a:p>
      </dgm:t>
    </dgm:pt>
    <dgm:pt modelId="{DEBCD765-391C-41C0-8551-3CF539453CEF}" type="parTrans" cxnId="{FF5C31D2-7A9C-4DDE-9647-4792981D4E6A}">
      <dgm:prSet/>
      <dgm:spPr/>
      <dgm:t>
        <a:bodyPr/>
        <a:lstStyle/>
        <a:p>
          <a:endParaRPr lang="en-GB"/>
        </a:p>
      </dgm:t>
    </dgm:pt>
    <dgm:pt modelId="{83871E7C-93B9-4620-BF45-C6FE89272307}" type="sibTrans" cxnId="{FF5C31D2-7A9C-4DDE-9647-4792981D4E6A}">
      <dgm:prSet/>
      <dgm:spPr/>
      <dgm:t>
        <a:bodyPr/>
        <a:lstStyle/>
        <a:p>
          <a:endParaRPr lang="en-GB"/>
        </a:p>
      </dgm:t>
    </dgm:pt>
    <dgm:pt modelId="{27D8D493-9C10-4015-81B1-3F0CA3482EB6}" type="pres">
      <dgm:prSet presAssocID="{AA7DDA1A-4B89-4899-9DFA-5504D4D22CE0}" presName="Name0" presStyleCnt="0">
        <dgm:presLayoutVars>
          <dgm:dir/>
          <dgm:resizeHandles val="exact"/>
        </dgm:presLayoutVars>
      </dgm:prSet>
      <dgm:spPr/>
    </dgm:pt>
    <dgm:pt modelId="{7404C77D-8D10-496B-BA92-CABEE7A943FE}" type="pres">
      <dgm:prSet presAssocID="{AA7DDA1A-4B89-4899-9DFA-5504D4D22CE0}" presName="cycle" presStyleCnt="0"/>
      <dgm:spPr/>
    </dgm:pt>
    <dgm:pt modelId="{1F7FB39A-5CA8-4107-AE81-3F68F6D878C8}" type="pres">
      <dgm:prSet presAssocID="{B06AB0D0-D330-4C80-9C78-A16031AD20D9}" presName="nodeFirstNode" presStyleLbl="node1" presStyleIdx="0" presStyleCnt="8" custRadScaleRad="105290" custRadScaleInc="4388">
        <dgm:presLayoutVars>
          <dgm:bulletEnabled val="1"/>
        </dgm:presLayoutVars>
      </dgm:prSet>
      <dgm:spPr/>
    </dgm:pt>
    <dgm:pt modelId="{B4C751FA-05C9-4A5B-BBD9-A44DDB81AF51}" type="pres">
      <dgm:prSet presAssocID="{069374BE-B426-4AC5-9EF1-39D752359DD9}" presName="sibTransFirstNode" presStyleLbl="bgShp" presStyleIdx="0" presStyleCnt="1" custLinFactNeighborX="-5845" custLinFactNeighborY="1719"/>
      <dgm:spPr/>
    </dgm:pt>
    <dgm:pt modelId="{69835C58-4EED-42E4-AD48-84E8F49B48D3}" type="pres">
      <dgm:prSet presAssocID="{50690851-7CEF-4E19-B757-8AE68BE9BCF4}" presName="nodeFollowingNodes" presStyleLbl="node1" presStyleIdx="1" presStyleCnt="8" custRadScaleRad="109425" custRadScaleInc="21285">
        <dgm:presLayoutVars>
          <dgm:bulletEnabled val="1"/>
        </dgm:presLayoutVars>
      </dgm:prSet>
      <dgm:spPr/>
    </dgm:pt>
    <dgm:pt modelId="{94600373-14E6-410B-A87C-63905B12A97E}" type="pres">
      <dgm:prSet presAssocID="{DF4D98FD-21D5-4098-9B67-029E61D97CB4}" presName="nodeFollowingNodes" presStyleLbl="node1" presStyleIdx="2" presStyleCnt="8">
        <dgm:presLayoutVars>
          <dgm:bulletEnabled val="1"/>
        </dgm:presLayoutVars>
      </dgm:prSet>
      <dgm:spPr/>
    </dgm:pt>
    <dgm:pt modelId="{D71F6C99-8E96-457C-9AF1-8069BAB92D22}" type="pres">
      <dgm:prSet presAssocID="{2590AF42-E619-4E3B-8459-D509E8244F7A}" presName="nodeFollowingNodes" presStyleLbl="node1" presStyleIdx="3" presStyleCnt="8" custRadScaleRad="102810" custRadScaleInc="-23537">
        <dgm:presLayoutVars>
          <dgm:bulletEnabled val="1"/>
        </dgm:presLayoutVars>
      </dgm:prSet>
      <dgm:spPr/>
    </dgm:pt>
    <dgm:pt modelId="{F5BBD518-A047-4A2F-B7F1-9D7CA0C3A2EB}" type="pres">
      <dgm:prSet presAssocID="{54AE7EF1-5381-4998-90DD-8A17047AD921}" presName="nodeFollowingNodes" presStyleLbl="node1" presStyleIdx="4" presStyleCnt="8">
        <dgm:presLayoutVars>
          <dgm:bulletEnabled val="1"/>
        </dgm:presLayoutVars>
      </dgm:prSet>
      <dgm:spPr/>
    </dgm:pt>
    <dgm:pt modelId="{EAEEBDAA-DE3C-46A6-B06F-A62DB7CE63A9}" type="pres">
      <dgm:prSet presAssocID="{397363C4-6C2C-4EBF-99A3-25037206CC86}" presName="nodeFollowingNodes" presStyleLbl="node1" presStyleIdx="5" presStyleCnt="8" custRadScaleRad="108474" custRadScaleInc="22997">
        <dgm:presLayoutVars>
          <dgm:bulletEnabled val="1"/>
        </dgm:presLayoutVars>
      </dgm:prSet>
      <dgm:spPr/>
    </dgm:pt>
    <dgm:pt modelId="{54D62899-B188-4FDA-8777-38116AA14913}" type="pres">
      <dgm:prSet presAssocID="{92D560CF-29A6-4566-80BA-9DD73621188E}" presName="nodeFollowingNodes" presStyleLbl="node1" presStyleIdx="6" presStyleCnt="8" custRadScaleRad="111691" custRadScaleInc="712">
        <dgm:presLayoutVars>
          <dgm:bulletEnabled val="1"/>
        </dgm:presLayoutVars>
      </dgm:prSet>
      <dgm:spPr/>
    </dgm:pt>
    <dgm:pt modelId="{939C7285-0A06-4F14-8C11-230A75C8CDEE}" type="pres">
      <dgm:prSet presAssocID="{C63F13CD-0319-44A5-86A7-2D4DD4DF21C6}" presName="nodeFollowingNodes" presStyleLbl="node1" presStyleIdx="7" presStyleCnt="8" custRadScaleRad="79590" custRadScaleInc="5013">
        <dgm:presLayoutVars>
          <dgm:bulletEnabled val="1"/>
        </dgm:presLayoutVars>
      </dgm:prSet>
      <dgm:spPr/>
    </dgm:pt>
  </dgm:ptLst>
  <dgm:cxnLst>
    <dgm:cxn modelId="{FC854E02-269F-4DE2-89DD-68CD42592A44}" type="presOf" srcId="{C63F13CD-0319-44A5-86A7-2D4DD4DF21C6}" destId="{939C7285-0A06-4F14-8C11-230A75C8CDEE}" srcOrd="0" destOrd="0" presId="urn:microsoft.com/office/officeart/2005/8/layout/cycle3"/>
    <dgm:cxn modelId="{7E98AE1D-A4F4-4049-8F04-C98F3DD7D8B2}" srcId="{AA7DDA1A-4B89-4899-9DFA-5504D4D22CE0}" destId="{DF4D98FD-21D5-4098-9B67-029E61D97CB4}" srcOrd="2" destOrd="0" parTransId="{E1F8A411-05B4-4451-90BF-A8C21AD8CC43}" sibTransId="{EF541978-52D3-4E5E-BAF4-97E56289180C}"/>
    <dgm:cxn modelId="{259AAE1F-3404-46E5-9CE0-FD3587927C52}" type="presOf" srcId="{2590AF42-E619-4E3B-8459-D509E8244F7A}" destId="{D71F6C99-8E96-457C-9AF1-8069BAB92D22}" srcOrd="0" destOrd="0" presId="urn:microsoft.com/office/officeart/2005/8/layout/cycle3"/>
    <dgm:cxn modelId="{F639FC22-70C8-45F3-B795-587A0AA1064F}" type="presOf" srcId="{50690851-7CEF-4E19-B757-8AE68BE9BCF4}" destId="{69835C58-4EED-42E4-AD48-84E8F49B48D3}" srcOrd="0" destOrd="0" presId="urn:microsoft.com/office/officeart/2005/8/layout/cycle3"/>
    <dgm:cxn modelId="{9657492F-DCB1-4465-B526-2FC0762B4A0E}" type="presOf" srcId="{AA7DDA1A-4B89-4899-9DFA-5504D4D22CE0}" destId="{27D8D493-9C10-4015-81B1-3F0CA3482EB6}" srcOrd="0" destOrd="0" presId="urn:microsoft.com/office/officeart/2005/8/layout/cycle3"/>
    <dgm:cxn modelId="{F127BD65-2F5F-4B60-A731-76F3EC7484BC}" srcId="{AA7DDA1A-4B89-4899-9DFA-5504D4D22CE0}" destId="{B06AB0D0-D330-4C80-9C78-A16031AD20D9}" srcOrd="0" destOrd="0" parTransId="{88CED49B-042F-458C-A65B-BE87458D2DA8}" sibTransId="{069374BE-B426-4AC5-9EF1-39D752359DD9}"/>
    <dgm:cxn modelId="{D2C0B468-7D9B-4FA9-98D9-1A793A25736C}" srcId="{AA7DDA1A-4B89-4899-9DFA-5504D4D22CE0}" destId="{54AE7EF1-5381-4998-90DD-8A17047AD921}" srcOrd="4" destOrd="0" parTransId="{C55ACB73-1294-4B60-B292-6B94464C486D}" sibTransId="{CF4DF03D-F470-4EF2-832B-283A27F38BC3}"/>
    <dgm:cxn modelId="{53511B4A-368F-42AF-B89B-DC2F1EC6B3DB}" srcId="{AA7DDA1A-4B89-4899-9DFA-5504D4D22CE0}" destId="{2590AF42-E619-4E3B-8459-D509E8244F7A}" srcOrd="3" destOrd="0" parTransId="{B959FD4A-FCEC-4DED-A758-BFD9F1B94B26}" sibTransId="{B93EF7F4-D801-4C63-AE08-D2033C64302F}"/>
    <dgm:cxn modelId="{6106F24E-8374-4B73-8D89-9F357B525CC5}" type="presOf" srcId="{397363C4-6C2C-4EBF-99A3-25037206CC86}" destId="{EAEEBDAA-DE3C-46A6-B06F-A62DB7CE63A9}" srcOrd="0" destOrd="0" presId="urn:microsoft.com/office/officeart/2005/8/layout/cycle3"/>
    <dgm:cxn modelId="{1EAD196F-EFAC-404D-8E46-A033FBAD1EDC}" type="presOf" srcId="{92D560CF-29A6-4566-80BA-9DD73621188E}" destId="{54D62899-B188-4FDA-8777-38116AA14913}" srcOrd="0" destOrd="0" presId="urn:microsoft.com/office/officeart/2005/8/layout/cycle3"/>
    <dgm:cxn modelId="{C432FAAA-53A6-45D7-88C3-2900AC3E22EC}" srcId="{AA7DDA1A-4B89-4899-9DFA-5504D4D22CE0}" destId="{92D560CF-29A6-4566-80BA-9DD73621188E}" srcOrd="6" destOrd="0" parTransId="{C9AB3F65-74DD-49AB-99E9-C7506B21A744}" sibTransId="{6E354D7A-2AF0-4D29-BF98-67DB75C554B3}"/>
    <dgm:cxn modelId="{E71BE3AE-2CD7-4DB4-903F-10D34F237248}" srcId="{AA7DDA1A-4B89-4899-9DFA-5504D4D22CE0}" destId="{397363C4-6C2C-4EBF-99A3-25037206CC86}" srcOrd="5" destOrd="0" parTransId="{5384FCD4-E3AC-4618-954B-D210C3F40E5E}" sibTransId="{799E703E-D96A-484B-8D30-84662E6402F0}"/>
    <dgm:cxn modelId="{133178BF-951B-4D0F-BA0D-9A5064023F6A}" type="presOf" srcId="{B06AB0D0-D330-4C80-9C78-A16031AD20D9}" destId="{1F7FB39A-5CA8-4107-AE81-3F68F6D878C8}" srcOrd="0" destOrd="0" presId="urn:microsoft.com/office/officeart/2005/8/layout/cycle3"/>
    <dgm:cxn modelId="{6A5220CC-62AD-4C2F-8857-62FDF7DCD0BD}" type="presOf" srcId="{069374BE-B426-4AC5-9EF1-39D752359DD9}" destId="{B4C751FA-05C9-4A5B-BBD9-A44DDB81AF51}" srcOrd="0" destOrd="0" presId="urn:microsoft.com/office/officeart/2005/8/layout/cycle3"/>
    <dgm:cxn modelId="{D1DE57D0-7494-4FCB-AB85-E7A232A14C79}" srcId="{AA7DDA1A-4B89-4899-9DFA-5504D4D22CE0}" destId="{50690851-7CEF-4E19-B757-8AE68BE9BCF4}" srcOrd="1" destOrd="0" parTransId="{BDAFF73B-15DF-43F5-B348-0FED7E87BA43}" sibTransId="{B5F6503C-CA54-452B-B08E-0A1853B7C8EB}"/>
    <dgm:cxn modelId="{FF5C31D2-7A9C-4DDE-9647-4792981D4E6A}" srcId="{AA7DDA1A-4B89-4899-9DFA-5504D4D22CE0}" destId="{C63F13CD-0319-44A5-86A7-2D4DD4DF21C6}" srcOrd="7" destOrd="0" parTransId="{DEBCD765-391C-41C0-8551-3CF539453CEF}" sibTransId="{83871E7C-93B9-4620-BF45-C6FE89272307}"/>
    <dgm:cxn modelId="{5F17B5D6-8DBB-4839-A27E-08281035CF63}" type="presOf" srcId="{54AE7EF1-5381-4998-90DD-8A17047AD921}" destId="{F5BBD518-A047-4A2F-B7F1-9D7CA0C3A2EB}" srcOrd="0" destOrd="0" presId="urn:microsoft.com/office/officeart/2005/8/layout/cycle3"/>
    <dgm:cxn modelId="{7162BDF1-8173-4969-A66A-0A3D9D41918E}" type="presOf" srcId="{DF4D98FD-21D5-4098-9B67-029E61D97CB4}" destId="{94600373-14E6-410B-A87C-63905B12A97E}" srcOrd="0" destOrd="0" presId="urn:microsoft.com/office/officeart/2005/8/layout/cycle3"/>
    <dgm:cxn modelId="{75F09568-B983-4BFD-A3EC-1F255220D46A}" type="presParOf" srcId="{27D8D493-9C10-4015-81B1-3F0CA3482EB6}" destId="{7404C77D-8D10-496B-BA92-CABEE7A943FE}" srcOrd="0" destOrd="0" presId="urn:microsoft.com/office/officeart/2005/8/layout/cycle3"/>
    <dgm:cxn modelId="{F29F9366-BDA0-40C8-88A0-D0FBD157869E}" type="presParOf" srcId="{7404C77D-8D10-496B-BA92-CABEE7A943FE}" destId="{1F7FB39A-5CA8-4107-AE81-3F68F6D878C8}" srcOrd="0" destOrd="0" presId="urn:microsoft.com/office/officeart/2005/8/layout/cycle3"/>
    <dgm:cxn modelId="{C04D2CC4-D2CA-4DA0-AB59-A703EAECBC60}" type="presParOf" srcId="{7404C77D-8D10-496B-BA92-CABEE7A943FE}" destId="{B4C751FA-05C9-4A5B-BBD9-A44DDB81AF51}" srcOrd="1" destOrd="0" presId="urn:microsoft.com/office/officeart/2005/8/layout/cycle3"/>
    <dgm:cxn modelId="{1F73640F-79CE-4572-BDCA-2D7A8E9D2E46}" type="presParOf" srcId="{7404C77D-8D10-496B-BA92-CABEE7A943FE}" destId="{69835C58-4EED-42E4-AD48-84E8F49B48D3}" srcOrd="2" destOrd="0" presId="urn:microsoft.com/office/officeart/2005/8/layout/cycle3"/>
    <dgm:cxn modelId="{1C476DB8-1714-4729-B162-978B34CC10D7}" type="presParOf" srcId="{7404C77D-8D10-496B-BA92-CABEE7A943FE}" destId="{94600373-14E6-410B-A87C-63905B12A97E}" srcOrd="3" destOrd="0" presId="urn:microsoft.com/office/officeart/2005/8/layout/cycle3"/>
    <dgm:cxn modelId="{EEFA8D13-7B7D-4D3A-B6E6-6FE339E94EE8}" type="presParOf" srcId="{7404C77D-8D10-496B-BA92-CABEE7A943FE}" destId="{D71F6C99-8E96-457C-9AF1-8069BAB92D22}" srcOrd="4" destOrd="0" presId="urn:microsoft.com/office/officeart/2005/8/layout/cycle3"/>
    <dgm:cxn modelId="{09F44B69-95C2-45E8-9DCB-74767944D4FB}" type="presParOf" srcId="{7404C77D-8D10-496B-BA92-CABEE7A943FE}" destId="{F5BBD518-A047-4A2F-B7F1-9D7CA0C3A2EB}" srcOrd="5" destOrd="0" presId="urn:microsoft.com/office/officeart/2005/8/layout/cycle3"/>
    <dgm:cxn modelId="{D8ADFA59-3A9C-4093-B14F-E9F5BBD7E8D2}" type="presParOf" srcId="{7404C77D-8D10-496B-BA92-CABEE7A943FE}" destId="{EAEEBDAA-DE3C-46A6-B06F-A62DB7CE63A9}" srcOrd="6" destOrd="0" presId="urn:microsoft.com/office/officeart/2005/8/layout/cycle3"/>
    <dgm:cxn modelId="{FE37BF0D-1A6C-4517-86E0-847E0D6D4E8D}" type="presParOf" srcId="{7404C77D-8D10-496B-BA92-CABEE7A943FE}" destId="{54D62899-B188-4FDA-8777-38116AA14913}" srcOrd="7" destOrd="0" presId="urn:microsoft.com/office/officeart/2005/8/layout/cycle3"/>
    <dgm:cxn modelId="{1DCA4AFF-04A7-412E-8745-7C08A0A38534}" type="presParOf" srcId="{7404C77D-8D10-496B-BA92-CABEE7A943FE}" destId="{939C7285-0A06-4F14-8C11-230A75C8CDEE}"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171F52E-36E3-B540-B21E-1837A9D68191}" type="doc">
      <dgm:prSet loTypeId="urn:microsoft.com/office/officeart/2008/layout/VerticalCurvedList" loCatId="" qsTypeId="urn:microsoft.com/office/officeart/2005/8/quickstyle/simple2" qsCatId="simple" csTypeId="urn:microsoft.com/office/officeart/2005/8/colors/accent5_5" csCatId="accent5" phldr="1"/>
      <dgm:spPr/>
    </dgm:pt>
    <dgm:pt modelId="{7832BA2F-9F3B-6B45-97CA-2EE8054ADCAF}">
      <dgm:prSet phldrT="[Text]"/>
      <dgm:spPr/>
      <dgm:t>
        <a:bodyPr/>
        <a:lstStyle/>
        <a:p>
          <a:r>
            <a:rPr lang="en-US" b="1" u="sng" dirty="0"/>
            <a:t>35% </a:t>
          </a:r>
          <a:r>
            <a:rPr lang="en-US" b="1" dirty="0"/>
            <a:t>of Scottish citizens feel part of how decisions affecting their community are made</a:t>
          </a:r>
        </a:p>
      </dgm:t>
    </dgm:pt>
    <dgm:pt modelId="{6DD0ED72-174C-4B48-B70A-88E6D6C81F21}" type="parTrans" cxnId="{21C37C88-43E9-1749-B12F-627DB9E79800}">
      <dgm:prSet/>
      <dgm:spPr/>
      <dgm:t>
        <a:bodyPr/>
        <a:lstStyle/>
        <a:p>
          <a:endParaRPr lang="en-US"/>
        </a:p>
      </dgm:t>
    </dgm:pt>
    <dgm:pt modelId="{8127084A-0A33-654E-A666-18470662C423}" type="sibTrans" cxnId="{21C37C88-43E9-1749-B12F-627DB9E79800}">
      <dgm:prSet/>
      <dgm:spPr/>
      <dgm:t>
        <a:bodyPr/>
        <a:lstStyle/>
        <a:p>
          <a:endParaRPr lang="en-US"/>
        </a:p>
      </dgm:t>
    </dgm:pt>
    <dgm:pt modelId="{45526E19-6539-4249-A76B-8370D6BFB49A}">
      <dgm:prSet/>
      <dgm:spPr/>
      <dgm:t>
        <a:bodyPr/>
        <a:lstStyle/>
        <a:p>
          <a:r>
            <a:rPr lang="en-US" b="1" u="sng" dirty="0"/>
            <a:t>96% </a:t>
          </a:r>
          <a:r>
            <a:rPr lang="en-US" b="1" dirty="0"/>
            <a:t>said that people should be involved in making decisions about how local services are planned and run</a:t>
          </a:r>
        </a:p>
      </dgm:t>
    </dgm:pt>
    <dgm:pt modelId="{3DB28DA4-48B7-2540-A6A9-825DE2402BDB}" type="parTrans" cxnId="{F2E536B5-486C-CD4D-BCEF-1D48F5589B34}">
      <dgm:prSet/>
      <dgm:spPr/>
      <dgm:t>
        <a:bodyPr/>
        <a:lstStyle/>
        <a:p>
          <a:endParaRPr lang="en-US"/>
        </a:p>
      </dgm:t>
    </dgm:pt>
    <dgm:pt modelId="{E2603E29-5245-7E43-8FF2-ABE6D5DBDB95}" type="sibTrans" cxnId="{F2E536B5-486C-CD4D-BCEF-1D48F5589B34}">
      <dgm:prSet/>
      <dgm:spPr/>
      <dgm:t>
        <a:bodyPr/>
        <a:lstStyle/>
        <a:p>
          <a:endParaRPr lang="en-US"/>
        </a:p>
      </dgm:t>
    </dgm:pt>
    <dgm:pt modelId="{70C84CA0-ADCF-9240-A741-63DD8160FB17}">
      <dgm:prSet/>
      <dgm:spPr/>
      <dgm:t>
        <a:bodyPr/>
        <a:lstStyle/>
        <a:p>
          <a:r>
            <a:rPr lang="en-US" b="1" u="sng" dirty="0"/>
            <a:t>80% </a:t>
          </a:r>
          <a:r>
            <a:rPr lang="en-US" b="1" dirty="0"/>
            <a:t>said that people should be involved in deciding how money is spent on local services</a:t>
          </a:r>
        </a:p>
      </dgm:t>
    </dgm:pt>
    <dgm:pt modelId="{D5ADA399-7C80-1E4F-BD18-1487C9A55FAD}" type="parTrans" cxnId="{FF5E3898-7887-D343-9490-31E9AD7DF809}">
      <dgm:prSet/>
      <dgm:spPr/>
      <dgm:t>
        <a:bodyPr/>
        <a:lstStyle/>
        <a:p>
          <a:endParaRPr lang="en-US"/>
        </a:p>
      </dgm:t>
    </dgm:pt>
    <dgm:pt modelId="{3A8DAFBC-2315-4B4B-BF77-B46333B4597B}" type="sibTrans" cxnId="{FF5E3898-7887-D343-9490-31E9AD7DF809}">
      <dgm:prSet/>
      <dgm:spPr/>
      <dgm:t>
        <a:bodyPr/>
        <a:lstStyle/>
        <a:p>
          <a:endParaRPr lang="en-US"/>
        </a:p>
      </dgm:t>
    </dgm:pt>
    <dgm:pt modelId="{C13BEDA9-E006-774A-95F8-BD91117FC93D}">
      <dgm:prSet phldrT="[Text]"/>
      <dgm:spPr/>
      <dgm:t>
        <a:bodyPr/>
        <a:lstStyle/>
        <a:p>
          <a:r>
            <a:rPr lang="en-US" b="1" u="sng" dirty="0">
              <a:solidFill>
                <a:schemeClr val="bg1"/>
              </a:solidFill>
            </a:rPr>
            <a:t>77% </a:t>
          </a:r>
          <a:r>
            <a:rPr lang="en-US" b="1" dirty="0">
              <a:solidFill>
                <a:schemeClr val="bg1"/>
              </a:solidFill>
            </a:rPr>
            <a:t>would get more involved in their community if it was easier to participate in decisions that affect it</a:t>
          </a:r>
        </a:p>
      </dgm:t>
    </dgm:pt>
    <dgm:pt modelId="{8900C246-5ADF-2941-93B5-D15D1DFE1E3E}" type="parTrans" cxnId="{B11D9B62-14DC-514C-987A-8AC0AAE962EB}">
      <dgm:prSet/>
      <dgm:spPr/>
      <dgm:t>
        <a:bodyPr/>
        <a:lstStyle/>
        <a:p>
          <a:endParaRPr lang="en-US"/>
        </a:p>
      </dgm:t>
    </dgm:pt>
    <dgm:pt modelId="{E0A8B117-12A9-6342-A578-14DD833D254D}" type="sibTrans" cxnId="{B11D9B62-14DC-514C-987A-8AC0AAE962EB}">
      <dgm:prSet/>
      <dgm:spPr/>
      <dgm:t>
        <a:bodyPr/>
        <a:lstStyle/>
        <a:p>
          <a:endParaRPr lang="en-US"/>
        </a:p>
      </dgm:t>
    </dgm:pt>
    <dgm:pt modelId="{D94C004A-0771-7B46-849A-093C9395CBC5}" type="pres">
      <dgm:prSet presAssocID="{1171F52E-36E3-B540-B21E-1837A9D68191}" presName="Name0" presStyleCnt="0">
        <dgm:presLayoutVars>
          <dgm:chMax val="7"/>
          <dgm:chPref val="7"/>
          <dgm:dir/>
        </dgm:presLayoutVars>
      </dgm:prSet>
      <dgm:spPr/>
    </dgm:pt>
    <dgm:pt modelId="{94AD0B4B-4032-E445-8293-3A810ABE5BB3}" type="pres">
      <dgm:prSet presAssocID="{1171F52E-36E3-B540-B21E-1837A9D68191}" presName="Name1" presStyleCnt="0"/>
      <dgm:spPr/>
    </dgm:pt>
    <dgm:pt modelId="{02706E99-5A64-2F40-A7C2-341287B9CE51}" type="pres">
      <dgm:prSet presAssocID="{1171F52E-36E3-B540-B21E-1837A9D68191}" presName="cycle" presStyleCnt="0"/>
      <dgm:spPr/>
    </dgm:pt>
    <dgm:pt modelId="{B8A70775-4B59-8B44-8D8D-983AC3DD8605}" type="pres">
      <dgm:prSet presAssocID="{1171F52E-36E3-B540-B21E-1837A9D68191}" presName="srcNode" presStyleLbl="node1" presStyleIdx="0" presStyleCnt="4"/>
      <dgm:spPr/>
    </dgm:pt>
    <dgm:pt modelId="{6BEEF48E-12C6-8743-B17F-B3E9C09B0471}" type="pres">
      <dgm:prSet presAssocID="{1171F52E-36E3-B540-B21E-1837A9D68191}" presName="conn" presStyleLbl="parChTrans1D2" presStyleIdx="0" presStyleCnt="1"/>
      <dgm:spPr/>
    </dgm:pt>
    <dgm:pt modelId="{09A2E00E-D7A1-2845-9937-015F3F3E80A0}" type="pres">
      <dgm:prSet presAssocID="{1171F52E-36E3-B540-B21E-1837A9D68191}" presName="extraNode" presStyleLbl="node1" presStyleIdx="0" presStyleCnt="4"/>
      <dgm:spPr/>
    </dgm:pt>
    <dgm:pt modelId="{9A2E5DAC-24A4-EC4E-A795-983ABA468927}" type="pres">
      <dgm:prSet presAssocID="{1171F52E-36E3-B540-B21E-1837A9D68191}" presName="dstNode" presStyleLbl="node1" presStyleIdx="0" presStyleCnt="4"/>
      <dgm:spPr/>
    </dgm:pt>
    <dgm:pt modelId="{A6255385-E63B-6348-96F0-9DC1CE284D7C}" type="pres">
      <dgm:prSet presAssocID="{7832BA2F-9F3B-6B45-97CA-2EE8054ADCAF}" presName="text_1" presStyleLbl="node1" presStyleIdx="0" presStyleCnt="4">
        <dgm:presLayoutVars>
          <dgm:bulletEnabled val="1"/>
        </dgm:presLayoutVars>
      </dgm:prSet>
      <dgm:spPr/>
    </dgm:pt>
    <dgm:pt modelId="{49D7CFAA-5797-DD45-BB50-42CDDD4D1CB0}" type="pres">
      <dgm:prSet presAssocID="{7832BA2F-9F3B-6B45-97CA-2EE8054ADCAF}" presName="accent_1" presStyleCnt="0"/>
      <dgm:spPr/>
    </dgm:pt>
    <dgm:pt modelId="{8CDCA53D-4A66-6D42-B79D-88B1CF0DFE5C}" type="pres">
      <dgm:prSet presAssocID="{7832BA2F-9F3B-6B45-97CA-2EE8054ADCAF}" presName="accentRepeatNode" presStyleLbl="solidFgAcc1" presStyleIdx="0" presStyleCnt="4" custLinFactNeighborY="1447"/>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rect">
            <a:fillToRect l="100000" t="100000"/>
          </a:path>
          <a:tileRect r="-100000" b="-100000"/>
        </a:gradFill>
      </dgm:spPr>
    </dgm:pt>
    <dgm:pt modelId="{1AD761AC-9C1E-9540-92C1-31DF9B6B284A}" type="pres">
      <dgm:prSet presAssocID="{C13BEDA9-E006-774A-95F8-BD91117FC93D}" presName="text_2" presStyleLbl="node1" presStyleIdx="1" presStyleCnt="4">
        <dgm:presLayoutVars>
          <dgm:bulletEnabled val="1"/>
        </dgm:presLayoutVars>
      </dgm:prSet>
      <dgm:spPr/>
    </dgm:pt>
    <dgm:pt modelId="{EE78D964-F98F-FC4E-B53F-B9D2BC6BAFD4}" type="pres">
      <dgm:prSet presAssocID="{C13BEDA9-E006-774A-95F8-BD91117FC93D}" presName="accent_2" presStyleCnt="0"/>
      <dgm:spPr/>
    </dgm:pt>
    <dgm:pt modelId="{49E4D5D6-6776-7D49-B184-4B0C9F2A11BE}" type="pres">
      <dgm:prSet presAssocID="{C13BEDA9-E006-774A-95F8-BD91117FC93D}" presName="accentRepeatNode" presStyleLbl="solidFgAcc1" presStyleIdx="1" presStyleCnt="4"/>
      <dgm:spPr/>
    </dgm:pt>
    <dgm:pt modelId="{80683A3B-60CC-DE4C-BFF2-092A9DE15E16}" type="pres">
      <dgm:prSet presAssocID="{70C84CA0-ADCF-9240-A741-63DD8160FB17}" presName="text_3" presStyleLbl="node1" presStyleIdx="2" presStyleCnt="4">
        <dgm:presLayoutVars>
          <dgm:bulletEnabled val="1"/>
        </dgm:presLayoutVars>
      </dgm:prSet>
      <dgm:spPr/>
    </dgm:pt>
    <dgm:pt modelId="{0EBDCFDA-7E7E-4741-8829-E1D2A5FFB60F}" type="pres">
      <dgm:prSet presAssocID="{70C84CA0-ADCF-9240-A741-63DD8160FB17}" presName="accent_3" presStyleCnt="0"/>
      <dgm:spPr/>
    </dgm:pt>
    <dgm:pt modelId="{E826A133-FCCC-B746-A069-27E2804AC7C1}" type="pres">
      <dgm:prSet presAssocID="{70C84CA0-ADCF-9240-A741-63DD8160FB17}" presName="accentRepeatNode" presStyleLbl="solidFgAcc1" presStyleIdx="2" presStyleCnt="4"/>
      <dgm:spPr/>
    </dgm:pt>
    <dgm:pt modelId="{C6B7344E-FFEF-E640-9373-97E6B7025941}" type="pres">
      <dgm:prSet presAssocID="{45526E19-6539-4249-A76B-8370D6BFB49A}" presName="text_4" presStyleLbl="node1" presStyleIdx="3" presStyleCnt="4">
        <dgm:presLayoutVars>
          <dgm:bulletEnabled val="1"/>
        </dgm:presLayoutVars>
      </dgm:prSet>
      <dgm:spPr/>
    </dgm:pt>
    <dgm:pt modelId="{99D415A5-C968-AF48-9E59-BCBCC5ED1387}" type="pres">
      <dgm:prSet presAssocID="{45526E19-6539-4249-A76B-8370D6BFB49A}" presName="accent_4" presStyleCnt="0"/>
      <dgm:spPr/>
    </dgm:pt>
    <dgm:pt modelId="{DD893D70-CA14-344C-B010-2663730A9080}" type="pres">
      <dgm:prSet presAssocID="{45526E19-6539-4249-A76B-8370D6BFB49A}" presName="accentRepeatNode" presStyleLbl="solidFgAcc1" presStyleIdx="3" presStyleCnt="4"/>
      <dgm:spPr/>
    </dgm:pt>
  </dgm:ptLst>
  <dgm:cxnLst>
    <dgm:cxn modelId="{2267FE0D-49C6-5042-8501-F5E05F9FDA88}" type="presOf" srcId="{1171F52E-36E3-B540-B21E-1837A9D68191}" destId="{D94C004A-0771-7B46-849A-093C9395CBC5}" srcOrd="0" destOrd="0" presId="urn:microsoft.com/office/officeart/2008/layout/VerticalCurvedList"/>
    <dgm:cxn modelId="{1CF59812-F78C-B74C-8A7A-FF82B92C0705}" type="presOf" srcId="{70C84CA0-ADCF-9240-A741-63DD8160FB17}" destId="{80683A3B-60CC-DE4C-BFF2-092A9DE15E16}" srcOrd="0" destOrd="0" presId="urn:microsoft.com/office/officeart/2008/layout/VerticalCurvedList"/>
    <dgm:cxn modelId="{EC0AB712-CC2E-DD41-AF63-329778D1EA4C}" type="presOf" srcId="{C13BEDA9-E006-774A-95F8-BD91117FC93D}" destId="{1AD761AC-9C1E-9540-92C1-31DF9B6B284A}" srcOrd="0" destOrd="0" presId="urn:microsoft.com/office/officeart/2008/layout/VerticalCurvedList"/>
    <dgm:cxn modelId="{B11D9B62-14DC-514C-987A-8AC0AAE962EB}" srcId="{1171F52E-36E3-B540-B21E-1837A9D68191}" destId="{C13BEDA9-E006-774A-95F8-BD91117FC93D}" srcOrd="1" destOrd="0" parTransId="{8900C246-5ADF-2941-93B5-D15D1DFE1E3E}" sibTransId="{E0A8B117-12A9-6342-A578-14DD833D254D}"/>
    <dgm:cxn modelId="{21C37C88-43E9-1749-B12F-627DB9E79800}" srcId="{1171F52E-36E3-B540-B21E-1837A9D68191}" destId="{7832BA2F-9F3B-6B45-97CA-2EE8054ADCAF}" srcOrd="0" destOrd="0" parTransId="{6DD0ED72-174C-4B48-B70A-88E6D6C81F21}" sibTransId="{8127084A-0A33-654E-A666-18470662C423}"/>
    <dgm:cxn modelId="{FF5E3898-7887-D343-9490-31E9AD7DF809}" srcId="{1171F52E-36E3-B540-B21E-1837A9D68191}" destId="{70C84CA0-ADCF-9240-A741-63DD8160FB17}" srcOrd="2" destOrd="0" parTransId="{D5ADA399-7C80-1E4F-BD18-1487C9A55FAD}" sibTransId="{3A8DAFBC-2315-4B4B-BF77-B46333B4597B}"/>
    <dgm:cxn modelId="{C735FBA5-4475-644B-8077-59D30F7996AD}" type="presOf" srcId="{45526E19-6539-4249-A76B-8370D6BFB49A}" destId="{C6B7344E-FFEF-E640-9373-97E6B7025941}" srcOrd="0" destOrd="0" presId="urn:microsoft.com/office/officeart/2008/layout/VerticalCurvedList"/>
    <dgm:cxn modelId="{F2E536B5-486C-CD4D-BCEF-1D48F5589B34}" srcId="{1171F52E-36E3-B540-B21E-1837A9D68191}" destId="{45526E19-6539-4249-A76B-8370D6BFB49A}" srcOrd="3" destOrd="0" parTransId="{3DB28DA4-48B7-2540-A6A9-825DE2402BDB}" sibTransId="{E2603E29-5245-7E43-8FF2-ABE6D5DBDB95}"/>
    <dgm:cxn modelId="{801C1DC4-A9D8-584F-B2BA-C646E8476D12}" type="presOf" srcId="{8127084A-0A33-654E-A666-18470662C423}" destId="{6BEEF48E-12C6-8743-B17F-B3E9C09B0471}" srcOrd="0" destOrd="0" presId="urn:microsoft.com/office/officeart/2008/layout/VerticalCurvedList"/>
    <dgm:cxn modelId="{F16B6FFB-8007-074A-8BC2-CE22BCC62BF9}" type="presOf" srcId="{7832BA2F-9F3B-6B45-97CA-2EE8054ADCAF}" destId="{A6255385-E63B-6348-96F0-9DC1CE284D7C}" srcOrd="0" destOrd="0" presId="urn:microsoft.com/office/officeart/2008/layout/VerticalCurvedList"/>
    <dgm:cxn modelId="{54A4B1EF-37D0-944D-B6E6-2E68E1493F1E}" type="presParOf" srcId="{D94C004A-0771-7B46-849A-093C9395CBC5}" destId="{94AD0B4B-4032-E445-8293-3A810ABE5BB3}" srcOrd="0" destOrd="0" presId="urn:microsoft.com/office/officeart/2008/layout/VerticalCurvedList"/>
    <dgm:cxn modelId="{FE7A6F89-B11A-9349-8C4B-830BE735E369}" type="presParOf" srcId="{94AD0B4B-4032-E445-8293-3A810ABE5BB3}" destId="{02706E99-5A64-2F40-A7C2-341287B9CE51}" srcOrd="0" destOrd="0" presId="urn:microsoft.com/office/officeart/2008/layout/VerticalCurvedList"/>
    <dgm:cxn modelId="{3B98740E-DB09-BD43-A7D8-D633672D135F}" type="presParOf" srcId="{02706E99-5A64-2F40-A7C2-341287B9CE51}" destId="{B8A70775-4B59-8B44-8D8D-983AC3DD8605}" srcOrd="0" destOrd="0" presId="urn:microsoft.com/office/officeart/2008/layout/VerticalCurvedList"/>
    <dgm:cxn modelId="{43D5C9E7-CD7E-C346-A3D6-B90426874F52}" type="presParOf" srcId="{02706E99-5A64-2F40-A7C2-341287B9CE51}" destId="{6BEEF48E-12C6-8743-B17F-B3E9C09B0471}" srcOrd="1" destOrd="0" presId="urn:microsoft.com/office/officeart/2008/layout/VerticalCurvedList"/>
    <dgm:cxn modelId="{69D249F0-212A-B44E-834E-CE9394BDB9CC}" type="presParOf" srcId="{02706E99-5A64-2F40-A7C2-341287B9CE51}" destId="{09A2E00E-D7A1-2845-9937-015F3F3E80A0}" srcOrd="2" destOrd="0" presId="urn:microsoft.com/office/officeart/2008/layout/VerticalCurvedList"/>
    <dgm:cxn modelId="{DF023849-15FD-794F-82EB-CB2DC52F9B51}" type="presParOf" srcId="{02706E99-5A64-2F40-A7C2-341287B9CE51}" destId="{9A2E5DAC-24A4-EC4E-A795-983ABA468927}" srcOrd="3" destOrd="0" presId="urn:microsoft.com/office/officeart/2008/layout/VerticalCurvedList"/>
    <dgm:cxn modelId="{72EC2921-52CD-4848-88F6-02237B91EAAE}" type="presParOf" srcId="{94AD0B4B-4032-E445-8293-3A810ABE5BB3}" destId="{A6255385-E63B-6348-96F0-9DC1CE284D7C}" srcOrd="1" destOrd="0" presId="urn:microsoft.com/office/officeart/2008/layout/VerticalCurvedList"/>
    <dgm:cxn modelId="{32D79816-2A61-9848-A786-4B67661FFDCD}" type="presParOf" srcId="{94AD0B4B-4032-E445-8293-3A810ABE5BB3}" destId="{49D7CFAA-5797-DD45-BB50-42CDDD4D1CB0}" srcOrd="2" destOrd="0" presId="urn:microsoft.com/office/officeart/2008/layout/VerticalCurvedList"/>
    <dgm:cxn modelId="{C4642041-E9D8-B249-9A6C-34C2E70C9746}" type="presParOf" srcId="{49D7CFAA-5797-DD45-BB50-42CDDD4D1CB0}" destId="{8CDCA53D-4A66-6D42-B79D-88B1CF0DFE5C}" srcOrd="0" destOrd="0" presId="urn:microsoft.com/office/officeart/2008/layout/VerticalCurvedList"/>
    <dgm:cxn modelId="{B5C16D5F-F515-0A4C-927D-E38C24042BBF}" type="presParOf" srcId="{94AD0B4B-4032-E445-8293-3A810ABE5BB3}" destId="{1AD761AC-9C1E-9540-92C1-31DF9B6B284A}" srcOrd="3" destOrd="0" presId="urn:microsoft.com/office/officeart/2008/layout/VerticalCurvedList"/>
    <dgm:cxn modelId="{102F9526-6CDA-6B44-8181-20F64E4CC841}" type="presParOf" srcId="{94AD0B4B-4032-E445-8293-3A810ABE5BB3}" destId="{EE78D964-F98F-FC4E-B53F-B9D2BC6BAFD4}" srcOrd="4" destOrd="0" presId="urn:microsoft.com/office/officeart/2008/layout/VerticalCurvedList"/>
    <dgm:cxn modelId="{524BA340-4708-0A4E-81C0-53121304105E}" type="presParOf" srcId="{EE78D964-F98F-FC4E-B53F-B9D2BC6BAFD4}" destId="{49E4D5D6-6776-7D49-B184-4B0C9F2A11BE}" srcOrd="0" destOrd="0" presId="urn:microsoft.com/office/officeart/2008/layout/VerticalCurvedList"/>
    <dgm:cxn modelId="{9724C35F-1760-D34A-A399-148F908C2326}" type="presParOf" srcId="{94AD0B4B-4032-E445-8293-3A810ABE5BB3}" destId="{80683A3B-60CC-DE4C-BFF2-092A9DE15E16}" srcOrd="5" destOrd="0" presId="urn:microsoft.com/office/officeart/2008/layout/VerticalCurvedList"/>
    <dgm:cxn modelId="{4597C3DB-86C3-A642-8DD3-DC098B5EA9F4}" type="presParOf" srcId="{94AD0B4B-4032-E445-8293-3A810ABE5BB3}" destId="{0EBDCFDA-7E7E-4741-8829-E1D2A5FFB60F}" srcOrd="6" destOrd="0" presId="urn:microsoft.com/office/officeart/2008/layout/VerticalCurvedList"/>
    <dgm:cxn modelId="{8D7D31E0-C6E4-CA41-B23C-1163B61C4E42}" type="presParOf" srcId="{0EBDCFDA-7E7E-4741-8829-E1D2A5FFB60F}" destId="{E826A133-FCCC-B746-A069-27E2804AC7C1}" srcOrd="0" destOrd="0" presId="urn:microsoft.com/office/officeart/2008/layout/VerticalCurvedList"/>
    <dgm:cxn modelId="{3A3BF094-A59E-E34C-B3FD-7CD858CD8A4A}" type="presParOf" srcId="{94AD0B4B-4032-E445-8293-3A810ABE5BB3}" destId="{C6B7344E-FFEF-E640-9373-97E6B7025941}" srcOrd="7" destOrd="0" presId="urn:microsoft.com/office/officeart/2008/layout/VerticalCurvedList"/>
    <dgm:cxn modelId="{D0B5A861-76F8-7A4F-8EA0-06AF44A94013}" type="presParOf" srcId="{94AD0B4B-4032-E445-8293-3A810ABE5BB3}" destId="{99D415A5-C968-AF48-9E59-BCBCC5ED1387}" srcOrd="8" destOrd="0" presId="urn:microsoft.com/office/officeart/2008/layout/VerticalCurvedList"/>
    <dgm:cxn modelId="{E6BCAA4B-5365-A448-9386-0EF2567D27DC}" type="presParOf" srcId="{99D415A5-C968-AF48-9E59-BCBCC5ED1387}" destId="{DD893D70-CA14-344C-B010-2663730A90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51FA-05C9-4A5B-BBD9-A44DDB81AF51}">
      <dsp:nvSpPr>
        <dsp:cNvPr id="0" name=""/>
        <dsp:cNvSpPr/>
      </dsp:nvSpPr>
      <dsp:spPr>
        <a:xfrm>
          <a:off x="2270757" y="47240"/>
          <a:ext cx="5483854" cy="5483854"/>
        </a:xfrm>
        <a:prstGeom prst="circularArrow">
          <a:avLst>
            <a:gd name="adj1" fmla="val 5544"/>
            <a:gd name="adj2" fmla="val 330680"/>
            <a:gd name="adj3" fmla="val 14623367"/>
            <a:gd name="adj4" fmla="val 16888922"/>
            <a:gd name="adj5" fmla="val 5757"/>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F7FB39A-5CA8-4107-AE81-3F68F6D878C8}">
      <dsp:nvSpPr>
        <dsp:cNvPr id="0" name=""/>
        <dsp:cNvSpPr/>
      </dsp:nvSpPr>
      <dsp:spPr>
        <a:xfrm>
          <a:off x="4545059" y="0"/>
          <a:ext cx="1576313" cy="78815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Purpose</a:t>
          </a:r>
        </a:p>
      </dsp:txBody>
      <dsp:txXfrm>
        <a:off x="4583534" y="38475"/>
        <a:ext cx="1499363" cy="711206"/>
      </dsp:txXfrm>
    </dsp:sp>
    <dsp:sp modelId="{69835C58-4EED-42E4-AD48-84E8F49B48D3}">
      <dsp:nvSpPr>
        <dsp:cNvPr id="0" name=""/>
        <dsp:cNvSpPr/>
      </dsp:nvSpPr>
      <dsp:spPr>
        <a:xfrm>
          <a:off x="6527034" y="819286"/>
          <a:ext cx="1576313" cy="788156"/>
        </a:xfrm>
        <a:prstGeom prst="roundRect">
          <a:avLst/>
        </a:prstGeom>
        <a:solidFill>
          <a:schemeClr val="accent5">
            <a:hueOff val="-1050478"/>
            <a:satOff val="-1461"/>
            <a:lumOff val="-5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Scope</a:t>
          </a:r>
        </a:p>
      </dsp:txBody>
      <dsp:txXfrm>
        <a:off x="6565509" y="857761"/>
        <a:ext cx="1499363" cy="711206"/>
      </dsp:txXfrm>
    </dsp:sp>
    <dsp:sp modelId="{94600373-14E6-410B-A87C-63905B12A97E}">
      <dsp:nvSpPr>
        <dsp:cNvPr id="0" name=""/>
        <dsp:cNvSpPr/>
      </dsp:nvSpPr>
      <dsp:spPr>
        <a:xfrm>
          <a:off x="6808174" y="2340898"/>
          <a:ext cx="1576313" cy="788156"/>
        </a:xfrm>
        <a:prstGeom prst="roundRect">
          <a:avLst/>
        </a:prstGeom>
        <a:solidFill>
          <a:schemeClr val="accent5">
            <a:hueOff val="-2100956"/>
            <a:satOff val="-2922"/>
            <a:lumOff val="-11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Design</a:t>
          </a:r>
        </a:p>
      </dsp:txBody>
      <dsp:txXfrm>
        <a:off x="6846649" y="2379373"/>
        <a:ext cx="1499363" cy="711206"/>
      </dsp:txXfrm>
    </dsp:sp>
    <dsp:sp modelId="{D71F6C99-8E96-457C-9AF1-8069BAB92D22}">
      <dsp:nvSpPr>
        <dsp:cNvPr id="0" name=""/>
        <dsp:cNvSpPr/>
      </dsp:nvSpPr>
      <dsp:spPr>
        <a:xfrm>
          <a:off x="6424897" y="3739958"/>
          <a:ext cx="1576313" cy="788156"/>
        </a:xfrm>
        <a:prstGeom prst="roundRect">
          <a:avLst/>
        </a:prstGeom>
        <a:solidFill>
          <a:schemeClr val="accent5">
            <a:hueOff val="-3151433"/>
            <a:satOff val="-4383"/>
            <a:lumOff val="-1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Facilitation</a:t>
          </a:r>
        </a:p>
      </dsp:txBody>
      <dsp:txXfrm>
        <a:off x="6463372" y="3778433"/>
        <a:ext cx="1499363" cy="711206"/>
      </dsp:txXfrm>
    </dsp:sp>
    <dsp:sp modelId="{F5BBD518-A047-4A2F-B7F1-9D7CA0C3A2EB}">
      <dsp:nvSpPr>
        <dsp:cNvPr id="0" name=""/>
        <dsp:cNvSpPr/>
      </dsp:nvSpPr>
      <dsp:spPr>
        <a:xfrm>
          <a:off x="4469643" y="4679429"/>
          <a:ext cx="1576313" cy="788156"/>
        </a:xfrm>
        <a:prstGeom prst="roundRect">
          <a:avLst/>
        </a:prstGeom>
        <a:solidFill>
          <a:schemeClr val="accent5">
            <a:hueOff val="-4201911"/>
            <a:satOff val="-5845"/>
            <a:lumOff val="-22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Participation</a:t>
          </a:r>
        </a:p>
      </dsp:txBody>
      <dsp:txXfrm>
        <a:off x="4508118" y="4717904"/>
        <a:ext cx="1499363" cy="711206"/>
      </dsp:txXfrm>
    </dsp:sp>
    <dsp:sp modelId="{EAEEBDAA-DE3C-46A6-B06F-A62DB7CE63A9}">
      <dsp:nvSpPr>
        <dsp:cNvPr id="0" name=""/>
        <dsp:cNvSpPr/>
      </dsp:nvSpPr>
      <dsp:spPr>
        <a:xfrm>
          <a:off x="2412250" y="3824802"/>
          <a:ext cx="1576313" cy="788156"/>
        </a:xfrm>
        <a:prstGeom prst="roundRect">
          <a:avLst/>
        </a:prstGeom>
        <a:solidFill>
          <a:schemeClr val="accent5">
            <a:hueOff val="-5252389"/>
            <a:satOff val="-7306"/>
            <a:lumOff val="-280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Ideas Generation</a:t>
          </a:r>
        </a:p>
      </dsp:txBody>
      <dsp:txXfrm>
        <a:off x="2450725" y="3863277"/>
        <a:ext cx="1499363" cy="711206"/>
      </dsp:txXfrm>
    </dsp:sp>
    <dsp:sp modelId="{54D62899-B188-4FDA-8777-38116AA14913}">
      <dsp:nvSpPr>
        <dsp:cNvPr id="0" name=""/>
        <dsp:cNvSpPr/>
      </dsp:nvSpPr>
      <dsp:spPr>
        <a:xfrm>
          <a:off x="1857747" y="2327915"/>
          <a:ext cx="1576313" cy="788156"/>
        </a:xfrm>
        <a:prstGeom prst="roundRect">
          <a:avLst/>
        </a:prstGeom>
        <a:solidFill>
          <a:schemeClr val="accent5">
            <a:hueOff val="-6302867"/>
            <a:satOff val="-8767"/>
            <a:lumOff val="-3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Decision making</a:t>
          </a:r>
        </a:p>
      </dsp:txBody>
      <dsp:txXfrm>
        <a:off x="1896222" y="2366390"/>
        <a:ext cx="1499363" cy="711206"/>
      </dsp:txXfrm>
    </dsp:sp>
    <dsp:sp modelId="{939C7285-0A06-4F14-8C11-230A75C8CDEE}">
      <dsp:nvSpPr>
        <dsp:cNvPr id="0" name=""/>
        <dsp:cNvSpPr/>
      </dsp:nvSpPr>
      <dsp:spPr>
        <a:xfrm>
          <a:off x="3200406" y="979560"/>
          <a:ext cx="1576313" cy="788156"/>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Outcomes</a:t>
          </a:r>
        </a:p>
      </dsp:txBody>
      <dsp:txXfrm>
        <a:off x="3238881" y="1018035"/>
        <a:ext cx="1499363" cy="711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EF48E-12C6-8743-B17F-B3E9C09B0471}">
      <dsp:nvSpPr>
        <dsp:cNvPr id="0" name=""/>
        <dsp:cNvSpPr/>
      </dsp:nvSpPr>
      <dsp:spPr>
        <a:xfrm>
          <a:off x="-4965981" y="-760907"/>
          <a:ext cx="5914303" cy="5914303"/>
        </a:xfrm>
        <a:prstGeom prst="blockArc">
          <a:avLst>
            <a:gd name="adj1" fmla="val 18900000"/>
            <a:gd name="adj2" fmla="val 2700000"/>
            <a:gd name="adj3" fmla="val 365"/>
          </a:avLst>
        </a:pr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255385-E63B-6348-96F0-9DC1CE284D7C}">
      <dsp:nvSpPr>
        <dsp:cNvPr id="0" name=""/>
        <dsp:cNvSpPr/>
      </dsp:nvSpPr>
      <dsp:spPr>
        <a:xfrm>
          <a:off x="496592" y="337694"/>
          <a:ext cx="5637279" cy="675740"/>
        </a:xfrm>
        <a:prstGeom prst="rect">
          <a:avLst/>
        </a:prstGeom>
        <a:solidFill>
          <a:schemeClr val="accent5">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u="sng" kern="1200" dirty="0"/>
            <a:t>35% </a:t>
          </a:r>
          <a:r>
            <a:rPr lang="en-US" sz="1700" b="1" kern="1200" dirty="0"/>
            <a:t>of Scottish citizens feel part of how decisions affecting their community are made</a:t>
          </a:r>
        </a:p>
      </dsp:txBody>
      <dsp:txXfrm>
        <a:off x="496592" y="337694"/>
        <a:ext cx="5637279" cy="675740"/>
      </dsp:txXfrm>
    </dsp:sp>
    <dsp:sp modelId="{8CDCA53D-4A66-6D42-B79D-88B1CF0DFE5C}">
      <dsp:nvSpPr>
        <dsp:cNvPr id="0" name=""/>
        <dsp:cNvSpPr/>
      </dsp:nvSpPr>
      <dsp:spPr>
        <a:xfrm>
          <a:off x="74255" y="265449"/>
          <a:ext cx="844675" cy="844675"/>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rect">
            <a:fillToRect l="100000" t="100000"/>
          </a:path>
          <a:tileRect r="-100000" b="-100000"/>
        </a:gra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D761AC-9C1E-9540-92C1-31DF9B6B284A}">
      <dsp:nvSpPr>
        <dsp:cNvPr id="0" name=""/>
        <dsp:cNvSpPr/>
      </dsp:nvSpPr>
      <dsp:spPr>
        <a:xfrm>
          <a:off x="884010" y="1351480"/>
          <a:ext cx="5249862" cy="675740"/>
        </a:xfrm>
        <a:prstGeom prst="rect">
          <a:avLst/>
        </a:prstGeom>
        <a:solidFill>
          <a:schemeClr val="accent5">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u="sng" kern="1200" dirty="0">
              <a:solidFill>
                <a:schemeClr val="bg1"/>
              </a:solidFill>
            </a:rPr>
            <a:t>77% </a:t>
          </a:r>
          <a:r>
            <a:rPr lang="en-US" sz="1700" b="1" kern="1200" dirty="0">
              <a:solidFill>
                <a:schemeClr val="bg1"/>
              </a:solidFill>
            </a:rPr>
            <a:t>would get more involved in their community if it was easier to participate in decisions that affect it</a:t>
          </a:r>
        </a:p>
      </dsp:txBody>
      <dsp:txXfrm>
        <a:off x="884010" y="1351480"/>
        <a:ext cx="5249862" cy="675740"/>
      </dsp:txXfrm>
    </dsp:sp>
    <dsp:sp modelId="{49E4D5D6-6776-7D49-B184-4B0C9F2A11BE}">
      <dsp:nvSpPr>
        <dsp:cNvPr id="0" name=""/>
        <dsp:cNvSpPr/>
      </dsp:nvSpPr>
      <dsp:spPr>
        <a:xfrm>
          <a:off x="461672" y="1267013"/>
          <a:ext cx="844675" cy="844675"/>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80683A3B-60CC-DE4C-BFF2-092A9DE15E16}">
      <dsp:nvSpPr>
        <dsp:cNvPr id="0" name=""/>
        <dsp:cNvSpPr/>
      </dsp:nvSpPr>
      <dsp:spPr>
        <a:xfrm>
          <a:off x="884010" y="2365266"/>
          <a:ext cx="5249862" cy="675740"/>
        </a:xfrm>
        <a:prstGeom prst="rect">
          <a:avLst/>
        </a:prstGeom>
        <a:solidFill>
          <a:schemeClr val="accent5">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u="sng" kern="1200" dirty="0"/>
            <a:t>80% </a:t>
          </a:r>
          <a:r>
            <a:rPr lang="en-US" sz="1700" b="1" kern="1200" dirty="0"/>
            <a:t>said that people should be involved in deciding how money is spent on local services</a:t>
          </a:r>
        </a:p>
      </dsp:txBody>
      <dsp:txXfrm>
        <a:off x="884010" y="2365266"/>
        <a:ext cx="5249862" cy="675740"/>
      </dsp:txXfrm>
    </dsp:sp>
    <dsp:sp modelId="{E826A133-FCCC-B746-A069-27E2804AC7C1}">
      <dsp:nvSpPr>
        <dsp:cNvPr id="0" name=""/>
        <dsp:cNvSpPr/>
      </dsp:nvSpPr>
      <dsp:spPr>
        <a:xfrm>
          <a:off x="461672" y="2280799"/>
          <a:ext cx="844675" cy="844675"/>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C6B7344E-FFEF-E640-9373-97E6B7025941}">
      <dsp:nvSpPr>
        <dsp:cNvPr id="0" name=""/>
        <dsp:cNvSpPr/>
      </dsp:nvSpPr>
      <dsp:spPr>
        <a:xfrm>
          <a:off x="496592" y="3379053"/>
          <a:ext cx="5637279" cy="675740"/>
        </a:xfrm>
        <a:prstGeom prst="rect">
          <a:avLst/>
        </a:prstGeom>
        <a:solidFill>
          <a:schemeClr val="accent5">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u="sng" kern="1200" dirty="0"/>
            <a:t>96% </a:t>
          </a:r>
          <a:r>
            <a:rPr lang="en-US" sz="1700" b="1" kern="1200" dirty="0"/>
            <a:t>said that people should be involved in making decisions about how local services are planned and run</a:t>
          </a:r>
        </a:p>
      </dsp:txBody>
      <dsp:txXfrm>
        <a:off x="496592" y="3379053"/>
        <a:ext cx="5637279" cy="675740"/>
      </dsp:txXfrm>
    </dsp:sp>
    <dsp:sp modelId="{DD893D70-CA14-344C-B010-2663730A9080}">
      <dsp:nvSpPr>
        <dsp:cNvPr id="0" name=""/>
        <dsp:cNvSpPr/>
      </dsp:nvSpPr>
      <dsp:spPr>
        <a:xfrm>
          <a:off x="74255" y="3294585"/>
          <a:ext cx="844675" cy="844675"/>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8DDE7-A7CD-4610-AA1A-5312AC61286A}"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1A184-D03B-4622-B5E9-5A4D7F57BBC3}" type="slidenum">
              <a:rPr lang="en-GB" smtClean="0"/>
              <a:t>‹#›</a:t>
            </a:fld>
            <a:endParaRPr lang="en-GB"/>
          </a:p>
        </p:txBody>
      </p:sp>
    </p:spTree>
    <p:extLst>
      <p:ext uri="{BB962C8B-B14F-4D97-AF65-F5344CB8AC3E}">
        <p14:creationId xmlns:p14="http://schemas.microsoft.com/office/powerpoint/2010/main" val="214692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openedition.org/factsreports/3363#tocto1n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8601C1-5B57-446F-858A-EFA54D4E0D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0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Important to recognise that mainstream PB is not about separate budgets but bringing community voices and experiences into decisions on council spend which would be made anyway. </a:t>
            </a:r>
          </a:p>
          <a:p>
            <a:r>
              <a:rPr lang="en-GB" dirty="0"/>
              <a:t>It results in services which are more responsive to local need but also highlights to the community how the council is responding to local priorities.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7B53D-6A36-45E9-9593-8B0F8283CF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77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7B53D-6A36-45E9-9593-8B0F8283CF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16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Mainstream PB looks to engage communities</a:t>
            </a:r>
            <a:r>
              <a:rPr lang="en-GB"/>
              <a:t>/members/partners </a:t>
            </a:r>
            <a:r>
              <a:rPr lang="en-GB" dirty="0"/>
              <a:t>in many stages of </a:t>
            </a:r>
            <a:r>
              <a:rPr lang="en-GB"/>
              <a:t>the process.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7B53D-6A36-45E9-9593-8B0F8283CF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3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be looking to host national training events in June and July 2022 which will include international speakers to discuss how PB and deliberative democracy can enhance the role of elected members.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7B53D-6A36-45E9-9593-8B0F8283CF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07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PB can help </a:t>
            </a:r>
          </a:p>
          <a:p>
            <a:endParaRPr lang="en-GB" dirty="0"/>
          </a:p>
          <a:p>
            <a:endParaRPr lang="en-GB" dirty="0"/>
          </a:p>
          <a:p>
            <a:endParaRPr lang="en-GB" dirty="0"/>
          </a:p>
          <a:p>
            <a:endParaRPr lang="en-GB" dirty="0"/>
          </a:p>
          <a:p>
            <a:r>
              <a:rPr lang="en-GB" dirty="0"/>
              <a:t>Add in international evidence for impact of PB</a:t>
            </a:r>
          </a:p>
          <a:p>
            <a:endParaRPr lang="en-GB" dirty="0"/>
          </a:p>
          <a:p>
            <a:r>
              <a:rPr lang="en-GB" dirty="0"/>
              <a:t>Lisbon study </a:t>
            </a:r>
            <a:r>
              <a:rPr lang="en-GB" dirty="0" err="1"/>
              <a:t>Allegretti</a:t>
            </a:r>
            <a:r>
              <a:rPr lang="en-GB" dirty="0"/>
              <a:t> and </a:t>
            </a:r>
            <a:r>
              <a:rPr lang="en-GB" dirty="0" err="1"/>
              <a:t>Antures</a:t>
            </a:r>
            <a:r>
              <a:rPr lang="en-GB" dirty="0"/>
              <a:t> (2014)</a:t>
            </a:r>
          </a:p>
          <a:p>
            <a:r>
              <a:rPr lang="en-GB" dirty="0"/>
              <a:t>2008: 	2,809 voters</a:t>
            </a:r>
          </a:p>
          <a:p>
            <a:r>
              <a:rPr lang="en-GB" dirty="0"/>
              <a:t>	1,732 participants</a:t>
            </a:r>
          </a:p>
          <a:p>
            <a:r>
              <a:rPr lang="en-GB" dirty="0"/>
              <a:t>	580 projects</a:t>
            </a:r>
          </a:p>
          <a:p>
            <a:r>
              <a:rPr lang="en-GB" dirty="0"/>
              <a:t>	</a:t>
            </a:r>
          </a:p>
          <a:p>
            <a:r>
              <a:rPr lang="en-GB" dirty="0"/>
              <a:t>2012 :	24,911 voters</a:t>
            </a:r>
          </a:p>
          <a:p>
            <a:r>
              <a:rPr lang="en-GB" dirty="0"/>
              <a:t>	26,815 participants</a:t>
            </a:r>
          </a:p>
          <a:p>
            <a:r>
              <a:rPr lang="en-GB" dirty="0"/>
              <a:t>	659 projects</a:t>
            </a:r>
          </a:p>
          <a:p>
            <a:endParaRPr lang="en-GB" dirty="0"/>
          </a:p>
          <a:p>
            <a:endParaRPr lang="en-GB" dirty="0"/>
          </a:p>
          <a:p>
            <a:r>
              <a:rPr lang="en-GB" dirty="0">
                <a:hlinkClick r:id="rId3"/>
              </a:rPr>
              <a:t>https://journals.openedition.org/factsreports/3363#tocto1n1</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8601C1-5B57-446F-858A-EFA54D4E0D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49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Participatory budgeting activity enhances and supports the role of members.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7B53D-6A36-45E9-9593-8B0F8283CF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81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Enhance the relationship and role of members with the community</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A7C72-2956-4388-B1BD-4433484176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GB" dirty="0"/>
              <a:t>www.cosla.gov.uk         @</a:t>
            </a:r>
            <a:r>
              <a:rPr lang="en-GB" dirty="0" err="1"/>
              <a:t>cosla</a:t>
            </a:r>
            <a:r>
              <a:rPr lang="en-GB" dirty="0"/>
              <a:t>        </a:t>
            </a:r>
            <a:r>
              <a:rPr lang="en-GB" dirty="0" err="1"/>
              <a:t>CofSLA</a:t>
            </a:r>
            <a:endParaRPr lang="en-GB" dirty="0"/>
          </a:p>
        </p:txBody>
      </p:sp>
    </p:spTree>
    <p:extLst>
      <p:ext uri="{BB962C8B-B14F-4D97-AF65-F5344CB8AC3E}">
        <p14:creationId xmlns:p14="http://schemas.microsoft.com/office/powerpoint/2010/main" val="72303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23734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104673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GB" dirty="0"/>
              <a:t>www.cosla.gov.uk         @</a:t>
            </a:r>
            <a:r>
              <a:rPr lang="en-GB" dirty="0" err="1"/>
              <a:t>cosla</a:t>
            </a:r>
            <a:r>
              <a:rPr lang="en-GB" dirty="0"/>
              <a:t>        </a:t>
            </a:r>
            <a:r>
              <a:rPr lang="en-GB" dirty="0" err="1"/>
              <a:t>CofSLA</a:t>
            </a:r>
            <a:endParaRPr lang="en-GB" dirty="0"/>
          </a:p>
        </p:txBody>
      </p:sp>
    </p:spTree>
    <p:extLst>
      <p:ext uri="{BB962C8B-B14F-4D97-AF65-F5344CB8AC3E}">
        <p14:creationId xmlns:p14="http://schemas.microsoft.com/office/powerpoint/2010/main" val="3605379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7971CD62-927E-4694-AF1E-9A733D2AEB1B}" type="slidenum">
              <a:rPr lang="en-GB" smtClean="0"/>
              <a:t>‹#›</a:t>
            </a:fld>
            <a:endParaRPr lang="en-GB"/>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GB"/>
              <a:t>www.cosla.gov.uk         @cosla        CofSLA</a:t>
            </a:r>
          </a:p>
        </p:txBody>
      </p:sp>
    </p:spTree>
    <p:extLst>
      <p:ext uri="{BB962C8B-B14F-4D97-AF65-F5344CB8AC3E}">
        <p14:creationId xmlns:p14="http://schemas.microsoft.com/office/powerpoint/2010/main" val="50102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716501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dirty="0"/>
              <a:t>www.cosla.gov.uk         @</a:t>
            </a:r>
            <a:r>
              <a:rPr lang="en-GB" dirty="0" err="1"/>
              <a:t>cosla</a:t>
            </a:r>
            <a:r>
              <a:rPr lang="en-GB" dirty="0"/>
              <a:t>        </a:t>
            </a:r>
            <a:r>
              <a:rPr lang="en-GB" dirty="0" err="1"/>
              <a:t>CofSLA</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86099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www.cosla.gov.uk         @cosla        CofSLA</a:t>
            </a:r>
          </a:p>
        </p:txBody>
      </p:sp>
      <p:sp>
        <p:nvSpPr>
          <p:cNvPr id="9" name="Slide Number Placeholder 8"/>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80608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www.cosla.gov.uk         @cosla        CofSLA</a:t>
            </a:r>
          </a:p>
        </p:txBody>
      </p:sp>
      <p:sp>
        <p:nvSpPr>
          <p:cNvPr id="5" name="Slide Number Placeholder 4"/>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59166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www.cosla.gov.uk         @cosla        CofSLA</a:t>
            </a:r>
          </a:p>
        </p:txBody>
      </p:sp>
      <p:sp>
        <p:nvSpPr>
          <p:cNvPr id="4" name="Slide Number Placeholder 3"/>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17512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www.cosla.gov.uk         @cosla        CofSLA</a:t>
            </a:r>
          </a:p>
        </p:txBody>
      </p:sp>
      <p:sp>
        <p:nvSpPr>
          <p:cNvPr id="7" name="Slide Number Placeholder 6"/>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293911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7971CD62-927E-4694-AF1E-9A733D2AEB1B}" type="slidenum">
              <a:rPr lang="en-GB" smtClean="0"/>
              <a:t>‹#›</a:t>
            </a:fld>
            <a:endParaRPr lang="en-GB"/>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GB"/>
              <a:t>www.cosla.gov.uk         @cosla        CofSLA</a:t>
            </a:r>
          </a:p>
        </p:txBody>
      </p:sp>
    </p:spTree>
    <p:extLst>
      <p:ext uri="{BB962C8B-B14F-4D97-AF65-F5344CB8AC3E}">
        <p14:creationId xmlns:p14="http://schemas.microsoft.com/office/powerpoint/2010/main" val="2577527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www.cosla.gov.uk         @cosla        CofSLA</a:t>
            </a:r>
          </a:p>
        </p:txBody>
      </p:sp>
      <p:sp>
        <p:nvSpPr>
          <p:cNvPr id="7" name="Slide Number Placeholder 6"/>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271658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97463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78387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www.cosla.gov.uk         @cosla        CofSLA</a:t>
            </a:r>
          </a:p>
        </p:txBody>
      </p:sp>
      <p:sp>
        <p:nvSpPr>
          <p:cNvPr id="6" name="Slide Number Placeholder 5"/>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260307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dirty="0"/>
              <a:t>www.cosla.gov.uk         @</a:t>
            </a:r>
            <a:r>
              <a:rPr lang="en-GB" dirty="0" err="1"/>
              <a:t>cosla</a:t>
            </a:r>
            <a:r>
              <a:rPr lang="en-GB" dirty="0"/>
              <a:t>        </a:t>
            </a:r>
            <a:r>
              <a:rPr lang="en-GB" dirty="0" err="1"/>
              <a:t>CofSLA</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290426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www.cosla.gov.uk         @cosla        CofSLA</a:t>
            </a:r>
          </a:p>
        </p:txBody>
      </p:sp>
      <p:sp>
        <p:nvSpPr>
          <p:cNvPr id="9" name="Slide Number Placeholder 8"/>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286464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www.cosla.gov.uk         @cosla        CofSLA</a:t>
            </a:r>
          </a:p>
        </p:txBody>
      </p:sp>
      <p:sp>
        <p:nvSpPr>
          <p:cNvPr id="5" name="Slide Number Placeholder 4"/>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84331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www.cosla.gov.uk         @cosla        CofSLA</a:t>
            </a:r>
          </a:p>
        </p:txBody>
      </p:sp>
      <p:sp>
        <p:nvSpPr>
          <p:cNvPr id="4" name="Slide Number Placeholder 3"/>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384978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www.cosla.gov.uk         @cosla        CofSLA</a:t>
            </a:r>
          </a:p>
        </p:txBody>
      </p:sp>
      <p:sp>
        <p:nvSpPr>
          <p:cNvPr id="7" name="Slide Number Placeholder 6"/>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41933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www.cosla.gov.uk         @cosla        CofSLA</a:t>
            </a:r>
          </a:p>
        </p:txBody>
      </p:sp>
      <p:sp>
        <p:nvSpPr>
          <p:cNvPr id="7" name="Slide Number Placeholder 6"/>
          <p:cNvSpPr>
            <a:spLocks noGrp="1"/>
          </p:cNvSpPr>
          <p:nvPr>
            <p:ph type="sldNum" sz="quarter" idx="12"/>
          </p:nvPr>
        </p:nvSpPr>
        <p:spPr/>
        <p:txBody>
          <a:bodyPr/>
          <a:lstStyle/>
          <a:p>
            <a:fld id="{7971CD62-927E-4694-AF1E-9A733D2AEB1B}" type="slidenum">
              <a:rPr lang="en-GB" smtClean="0"/>
              <a:t>‹#›</a:t>
            </a:fld>
            <a:endParaRPr lang="en-GB"/>
          </a:p>
        </p:txBody>
      </p:sp>
    </p:spTree>
    <p:extLst>
      <p:ext uri="{BB962C8B-B14F-4D97-AF65-F5344CB8AC3E}">
        <p14:creationId xmlns:p14="http://schemas.microsoft.com/office/powerpoint/2010/main" val="175628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GB" dirty="0"/>
              <a:t>www.cosla.gov.uk         @</a:t>
            </a:r>
            <a:r>
              <a:rPr lang="en-GB" dirty="0" err="1"/>
              <a:t>cosla</a:t>
            </a:r>
            <a:r>
              <a:rPr lang="en-GB" dirty="0"/>
              <a:t>        </a:t>
            </a:r>
            <a:r>
              <a:rPr lang="en-GB" dirty="0" err="1"/>
              <a:t>CofSLA</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1CD62-927E-4694-AF1E-9A733D2AEB1B}" type="slidenum">
              <a:rPr lang="en-GB" smtClean="0"/>
              <a:t>‹#›</a:t>
            </a:fld>
            <a:endParaRPr lang="en-GB"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21422" y="329089"/>
            <a:ext cx="1346596" cy="953690"/>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951645" y="6385032"/>
            <a:ext cx="326809" cy="326809"/>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826867" y="6437800"/>
            <a:ext cx="202223" cy="202223"/>
          </a:xfrm>
          <a:prstGeom prst="rect">
            <a:avLst/>
          </a:prstGeom>
        </p:spPr>
      </p:pic>
    </p:spTree>
    <p:extLst>
      <p:ext uri="{BB962C8B-B14F-4D97-AF65-F5344CB8AC3E}">
        <p14:creationId xmlns:p14="http://schemas.microsoft.com/office/powerpoint/2010/main" val="859390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GB" dirty="0"/>
              <a:t>www.cosla.gov.uk         @</a:t>
            </a:r>
            <a:r>
              <a:rPr lang="en-GB" dirty="0" err="1"/>
              <a:t>cosla</a:t>
            </a:r>
            <a:r>
              <a:rPr lang="en-GB" dirty="0"/>
              <a:t>        </a:t>
            </a:r>
            <a:r>
              <a:rPr lang="en-GB" dirty="0" err="1"/>
              <a:t>CofSLA</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1CD62-927E-4694-AF1E-9A733D2AEB1B}" type="slidenum">
              <a:rPr lang="en-GB" smtClean="0"/>
              <a:t>‹#›</a:t>
            </a:fld>
            <a:endParaRPr lang="en-GB"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21422" y="329089"/>
            <a:ext cx="1346596" cy="953690"/>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951645" y="6385032"/>
            <a:ext cx="326809" cy="326809"/>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826867" y="6437800"/>
            <a:ext cx="202223" cy="202223"/>
          </a:xfrm>
          <a:prstGeom prst="rect">
            <a:avLst/>
          </a:prstGeom>
        </p:spPr>
      </p:pic>
    </p:spTree>
    <p:extLst>
      <p:ext uri="{BB962C8B-B14F-4D97-AF65-F5344CB8AC3E}">
        <p14:creationId xmlns:p14="http://schemas.microsoft.com/office/powerpoint/2010/main" val="2169264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sla.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atey@cosla.gov.uk" TargetMode="External"/><Relationship Id="rId5" Type="http://schemas.openxmlformats.org/officeDocument/2006/relationships/hyperlink" Target="https://www.facebook.com/CofSLA/" TargetMode="External"/><Relationship Id="rId4" Type="http://schemas.openxmlformats.org/officeDocument/2006/relationships/hyperlink" Target="https://twitter.com/cosl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improvementservice.org.uk/__data/assets/pdf_file/0009/30240/EMBriefing-MainstreamPB.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94354" y="6360730"/>
            <a:ext cx="3381567"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www.cosla.gov.uk</a:t>
            </a: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t>
            </a:r>
            <a:r>
              <a:rPr kumimoji="0" lang="en-GB" sz="15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cosla</a:t>
            </a: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COSLA</a:t>
            </a: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ctrTitle"/>
          </p:nvPr>
        </p:nvSpPr>
        <p:spPr>
          <a:xfrm>
            <a:off x="1302327" y="1801697"/>
            <a:ext cx="9144000" cy="2387600"/>
          </a:xfrm>
        </p:spPr>
        <p:txBody>
          <a:bodyPr>
            <a:normAutofit fontScale="90000"/>
          </a:bodyPr>
          <a:lstStyle/>
          <a:p>
            <a:r>
              <a:rPr lang="en-GB" sz="5300" b="1" dirty="0">
                <a:latin typeface="+mn-lt"/>
                <a:cs typeface="Arial" panose="020B0604020202020204" pitchFamily="34" charset="0"/>
              </a:rPr>
              <a:t>Mainstream Participatory Budgeting in Scottish Local Authorities</a:t>
            </a:r>
            <a:br>
              <a:rPr lang="en-GB" dirty="0">
                <a:latin typeface="+mn-lt"/>
                <a:cs typeface="Arial" panose="020B0604020202020204" pitchFamily="34" charset="0"/>
              </a:rPr>
            </a:br>
            <a:endParaRPr lang="en-GB" dirty="0">
              <a:latin typeface="+mn-lt"/>
              <a:cs typeface="Arial" panose="020B0604020202020204" pitchFamily="34" charset="0"/>
            </a:endParaRPr>
          </a:p>
        </p:txBody>
      </p:sp>
      <p:sp>
        <p:nvSpPr>
          <p:cNvPr id="3" name="Subtitle 2"/>
          <p:cNvSpPr>
            <a:spLocks noGrp="1"/>
          </p:cNvSpPr>
          <p:nvPr>
            <p:ph type="subTitle" idx="1"/>
          </p:nvPr>
        </p:nvSpPr>
        <p:spPr>
          <a:xfrm>
            <a:off x="1302327" y="3862503"/>
            <a:ext cx="9144000" cy="1655762"/>
          </a:xfrm>
        </p:spPr>
        <p:txBody>
          <a:bodyPr>
            <a:normAutofit lnSpcReduction="10000"/>
          </a:bodyPr>
          <a:lstStyle/>
          <a:p>
            <a:r>
              <a:rPr lang="en-GB" dirty="0">
                <a:cs typeface="Arial" panose="020B0604020202020204" pitchFamily="34" charset="0"/>
              </a:rPr>
              <a:t>Katey Taber</a:t>
            </a:r>
          </a:p>
          <a:p>
            <a:r>
              <a:rPr lang="en-GB" dirty="0">
                <a:cs typeface="Arial" panose="020B0604020202020204" pitchFamily="34" charset="0"/>
              </a:rPr>
              <a:t>Policy Manager, Participatory Budgeting</a:t>
            </a:r>
          </a:p>
          <a:p>
            <a:r>
              <a:rPr lang="en-GB" dirty="0">
                <a:cs typeface="Arial" panose="020B0604020202020204" pitchFamily="34" charset="0"/>
              </a:rPr>
              <a:t>COSLA</a:t>
            </a:r>
          </a:p>
          <a:p>
            <a:r>
              <a:rPr lang="en-GB" dirty="0">
                <a:cs typeface="Arial" panose="020B0604020202020204" pitchFamily="34" charset="0"/>
                <a:hlinkClick r:id="rId6"/>
              </a:rPr>
              <a:t>katey@cosla.gov.uk</a:t>
            </a:r>
            <a:endParaRPr lang="en-GB" dirty="0">
              <a:cs typeface="Arial" panose="020B0604020202020204" pitchFamily="34" charset="0"/>
            </a:endParaRPr>
          </a:p>
          <a:p>
            <a:endParaRPr lang="en-GB" dirty="0"/>
          </a:p>
        </p:txBody>
      </p:sp>
    </p:spTree>
    <p:extLst>
      <p:ext uri="{BB962C8B-B14F-4D97-AF65-F5344CB8AC3E}">
        <p14:creationId xmlns:p14="http://schemas.microsoft.com/office/powerpoint/2010/main" val="232770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8C36BAD-B239-4AFF-A8E6-6F553B6809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www.cosla.gov.uk         @cosla        CofSLA</a:t>
            </a:r>
          </a:p>
        </p:txBody>
      </p:sp>
      <p:sp>
        <p:nvSpPr>
          <p:cNvPr id="3" name="Content Placeholder 2">
            <a:extLst>
              <a:ext uri="{FF2B5EF4-FFF2-40B4-BE49-F238E27FC236}">
                <a16:creationId xmlns:a16="http://schemas.microsoft.com/office/drawing/2014/main" id="{9A2AD0A8-F409-451A-BA00-602BCAFE41FC}"/>
              </a:ext>
            </a:extLst>
          </p:cNvPr>
          <p:cNvSpPr>
            <a:spLocks noGrp="1"/>
          </p:cNvSpPr>
          <p:nvPr>
            <p:ph idx="1"/>
          </p:nvPr>
        </p:nvSpPr>
        <p:spPr>
          <a:xfrm>
            <a:off x="838200" y="1356360"/>
            <a:ext cx="10515600" cy="5043218"/>
          </a:xfrm>
        </p:spPr>
        <p:txBody>
          <a:bodyPr>
            <a:noAutofit/>
          </a:bodyPr>
          <a:lstStyle/>
          <a:p>
            <a:pPr marL="0" indent="0" algn="ctr">
              <a:buNone/>
            </a:pPr>
            <a:endParaRPr lang="en-GB" dirty="0">
              <a:solidFill>
                <a:srgbClr val="000000"/>
              </a:solidFill>
              <a:effectLst/>
              <a:ea typeface="Times New Roman" panose="02020603050405020304" pitchFamily="18" charset="0"/>
              <a:cs typeface="Calibri" panose="020F0502020204030204" pitchFamily="34" charset="0"/>
            </a:endParaRPr>
          </a:p>
          <a:p>
            <a:r>
              <a:rPr lang="en-GB" sz="2400" dirty="0">
                <a:solidFill>
                  <a:srgbClr val="000000"/>
                </a:solidFill>
                <a:effectLst/>
                <a:ea typeface="Times New Roman" panose="02020603050405020304" pitchFamily="18" charset="0"/>
                <a:cs typeface="Calibri" panose="020F0502020204030204" pitchFamily="34" charset="0"/>
              </a:rPr>
              <a:t>Participatory budgeting is a democratic process where local people decide how to spend public budgets and/or allocate resources.</a:t>
            </a:r>
          </a:p>
          <a:p>
            <a:endParaRPr lang="en-GB" sz="2400" dirty="0">
              <a:solidFill>
                <a:srgbClr val="000000"/>
              </a:solidFill>
              <a:effectLst/>
              <a:ea typeface="Times New Roman" panose="02020603050405020304" pitchFamily="18" charset="0"/>
              <a:cs typeface="Calibri" panose="020F0502020204030204" pitchFamily="34" charset="0"/>
            </a:endParaRPr>
          </a:p>
          <a:p>
            <a:r>
              <a:rPr lang="en-GB" sz="2400" dirty="0">
                <a:solidFill>
                  <a:srgbClr val="000000"/>
                </a:solidFill>
                <a:cs typeface="Calibri" panose="020F0502020204030204" pitchFamily="34" charset="0"/>
              </a:rPr>
              <a:t>Mainstream PB is not about separate budgets but bringing community voices and experiences into decisions on council spend which would be made anyway. </a:t>
            </a:r>
          </a:p>
          <a:p>
            <a:endParaRPr lang="en-GB" sz="2400" dirty="0">
              <a:solidFill>
                <a:srgbClr val="000000"/>
              </a:solidFill>
              <a:cs typeface="Calibri" panose="020F0502020204030204" pitchFamily="34" charset="0"/>
            </a:endParaRPr>
          </a:p>
          <a:p>
            <a:r>
              <a:rPr lang="en-GB" sz="2400" dirty="0">
                <a:solidFill>
                  <a:srgbClr val="000000"/>
                </a:solidFill>
                <a:cs typeface="Calibri" panose="020F0502020204030204" pitchFamily="34" charset="0"/>
              </a:rPr>
              <a:t>PB goes beyond consultation and engagement to promote the active participation of communities in the allocation of local budgets and resources </a:t>
            </a:r>
          </a:p>
          <a:p>
            <a:endParaRPr lang="en-GB" sz="2400" dirty="0">
              <a:solidFill>
                <a:srgbClr val="000000"/>
              </a:solidFill>
              <a:cs typeface="Calibri" panose="020F0502020204030204" pitchFamily="34" charset="0"/>
            </a:endParaRPr>
          </a:p>
          <a:p>
            <a:r>
              <a:rPr lang="en-GB" sz="2400" dirty="0">
                <a:solidFill>
                  <a:srgbClr val="000000"/>
                </a:solidFill>
                <a:cs typeface="Calibri" panose="020F0502020204030204" pitchFamily="34" charset="0"/>
              </a:rPr>
              <a:t>Results in services which are more responsive to local need but also highlights to the community how the council is responding to local priorities.</a:t>
            </a:r>
          </a:p>
        </p:txBody>
      </p:sp>
      <p:sp>
        <p:nvSpPr>
          <p:cNvPr id="5" name="Title 1">
            <a:extLst>
              <a:ext uri="{FF2B5EF4-FFF2-40B4-BE49-F238E27FC236}">
                <a16:creationId xmlns:a16="http://schemas.microsoft.com/office/drawing/2014/main" id="{227FD58B-5B4F-4FFF-B8B2-FDD70DFDE3D3}"/>
              </a:ext>
            </a:extLst>
          </p:cNvPr>
          <p:cNvSpPr>
            <a:spLocks noGrp="1"/>
          </p:cNvSpPr>
          <p:nvPr>
            <p:ph type="title"/>
          </p:nvPr>
        </p:nvSpPr>
        <p:spPr>
          <a:xfrm>
            <a:off x="838200" y="365125"/>
            <a:ext cx="10515600" cy="1325563"/>
          </a:xfrm>
        </p:spPr>
        <p:txBody>
          <a:bodyPr>
            <a:normAutofit/>
          </a:bodyPr>
          <a:lstStyle/>
          <a:p>
            <a:r>
              <a:rPr lang="en-GB" sz="3600" b="1" dirty="0">
                <a:latin typeface="+mn-lt"/>
              </a:rPr>
              <a:t>What is Mainstream PB?</a:t>
            </a:r>
          </a:p>
        </p:txBody>
      </p:sp>
    </p:spTree>
    <p:extLst>
      <p:ext uri="{BB962C8B-B14F-4D97-AF65-F5344CB8AC3E}">
        <p14:creationId xmlns:p14="http://schemas.microsoft.com/office/powerpoint/2010/main" val="84674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3252-6EC1-417B-93A8-1387B9AC2B9D}"/>
              </a:ext>
            </a:extLst>
          </p:cNvPr>
          <p:cNvSpPr>
            <a:spLocks noGrp="1"/>
          </p:cNvSpPr>
          <p:nvPr>
            <p:ph type="title"/>
          </p:nvPr>
        </p:nvSpPr>
        <p:spPr/>
        <p:txBody>
          <a:bodyPr>
            <a:normAutofit/>
          </a:bodyPr>
          <a:lstStyle/>
          <a:p>
            <a:r>
              <a:rPr lang="en-GB" sz="3600" b="1" dirty="0">
                <a:latin typeface="+mn-lt"/>
              </a:rPr>
              <a:t>Why Mainstream PB?</a:t>
            </a:r>
          </a:p>
        </p:txBody>
      </p:sp>
      <p:sp>
        <p:nvSpPr>
          <p:cNvPr id="3" name="Content Placeholder 2">
            <a:extLst>
              <a:ext uri="{FF2B5EF4-FFF2-40B4-BE49-F238E27FC236}">
                <a16:creationId xmlns:a16="http://schemas.microsoft.com/office/drawing/2014/main" id="{1123AB8B-7FB1-4480-B2FC-F75291212EA9}"/>
              </a:ext>
            </a:extLst>
          </p:cNvPr>
          <p:cNvSpPr>
            <a:spLocks noGrp="1"/>
          </p:cNvSpPr>
          <p:nvPr>
            <p:ph idx="1"/>
          </p:nvPr>
        </p:nvSpPr>
        <p:spPr>
          <a:xfrm>
            <a:off x="838200" y="1569720"/>
            <a:ext cx="10515600" cy="4607243"/>
          </a:xfrm>
        </p:spPr>
        <p:txBody>
          <a:bodyPr>
            <a:normAutofit/>
          </a:bodyPr>
          <a:lstStyle/>
          <a:p>
            <a:pPr marL="342900" lvl="0" indent="-342900">
              <a:lnSpc>
                <a:spcPct val="107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Involves communities participating not only on grants and discretionary spend but also on core budget decisions relating to service delivery and priorities.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b="1" dirty="0">
                <a:effectLst/>
                <a:latin typeface="Arial" panose="020B0604020202020204" pitchFamily="34" charset="0"/>
                <a:ea typeface="Calibri" panose="020F0502020204030204" pitchFamily="34" charset="0"/>
                <a:cs typeface="Times New Roman" panose="02020603050405020304" pitchFamily="18" charset="0"/>
              </a:rPr>
              <a:t>Devolves decisions </a:t>
            </a:r>
            <a:r>
              <a:rPr lang="en-GB" sz="2000" dirty="0">
                <a:effectLst/>
                <a:latin typeface="Arial" panose="020B0604020202020204" pitchFamily="34" charset="0"/>
                <a:ea typeface="Calibri" panose="020F0502020204030204" pitchFamily="34" charset="0"/>
                <a:cs typeface="Times New Roman" panose="02020603050405020304" pitchFamily="18" charset="0"/>
              </a:rPr>
              <a:t>to a local level, creating opportunities for service innovation whereby communities </a:t>
            </a:r>
            <a:r>
              <a:rPr lang="en-GB" sz="2000" b="1" dirty="0">
                <a:effectLst/>
                <a:latin typeface="Arial" panose="020B0604020202020204" pitchFamily="34" charset="0"/>
                <a:ea typeface="Calibri" panose="020F0502020204030204" pitchFamily="34" charset="0"/>
                <a:cs typeface="Times New Roman" panose="02020603050405020304" pitchFamily="18" charset="0"/>
              </a:rPr>
              <a:t>develop local solutions to local issues</a:t>
            </a:r>
            <a:r>
              <a:rPr lang="en-GB" sz="2000" dirty="0">
                <a:effectLst/>
                <a:latin typeface="Arial" panose="020B060402020202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b="1" dirty="0">
                <a:effectLst/>
                <a:latin typeface="Arial" panose="020B0604020202020204" pitchFamily="34" charset="0"/>
                <a:ea typeface="Calibri" panose="020F0502020204030204" pitchFamily="34" charset="0"/>
                <a:cs typeface="Times New Roman" panose="02020603050405020304" pitchFamily="18" charset="0"/>
              </a:rPr>
              <a:t>Deliberation</a:t>
            </a:r>
            <a:r>
              <a:rPr lang="en-GB" sz="2000" dirty="0">
                <a:effectLst/>
                <a:latin typeface="Arial" panose="020B0604020202020204" pitchFamily="34" charset="0"/>
                <a:ea typeface="Calibri" panose="020F0502020204030204" pitchFamily="34" charset="0"/>
                <a:cs typeface="Times New Roman" panose="02020603050405020304" pitchFamily="18" charset="0"/>
              </a:rPr>
              <a:t> as part of PB encourages a focus on </a:t>
            </a:r>
            <a:r>
              <a:rPr lang="en-GB" sz="2000" b="1" dirty="0">
                <a:effectLst/>
                <a:latin typeface="Arial" panose="020B0604020202020204" pitchFamily="34" charset="0"/>
                <a:ea typeface="Calibri" panose="020F0502020204030204" pitchFamily="34" charset="0"/>
                <a:cs typeface="Times New Roman" panose="02020603050405020304" pitchFamily="18" charset="0"/>
              </a:rPr>
              <a:t>consensus building</a:t>
            </a:r>
            <a:r>
              <a:rPr lang="en-GB" sz="2000" dirty="0">
                <a:effectLst/>
                <a:latin typeface="Arial" panose="020B0604020202020204" pitchFamily="34" charset="0"/>
                <a:ea typeface="Calibri" panose="020F0502020204030204" pitchFamily="34" charset="0"/>
                <a:cs typeface="Times New Roman" panose="02020603050405020304" pitchFamily="18" charset="0"/>
              </a:rPr>
              <a:t> through deliberation of key issues and coproduction of solutions.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Ensures </a:t>
            </a:r>
            <a:r>
              <a:rPr lang="en-GB" sz="2000" b="1" dirty="0">
                <a:effectLst/>
                <a:latin typeface="Arial" panose="020B0604020202020204" pitchFamily="34" charset="0"/>
                <a:ea typeface="Calibri" panose="020F0502020204030204" pitchFamily="34" charset="0"/>
                <a:cs typeface="Times New Roman" panose="02020603050405020304" pitchFamily="18" charset="0"/>
              </a:rPr>
              <a:t>public services remain democratically accountable </a:t>
            </a:r>
            <a:r>
              <a:rPr lang="en-GB" sz="2000" dirty="0">
                <a:effectLst/>
                <a:latin typeface="Arial" panose="020B0604020202020204" pitchFamily="34" charset="0"/>
                <a:ea typeface="Calibri" panose="020F0502020204030204" pitchFamily="34" charset="0"/>
                <a:cs typeface="Times New Roman" panose="02020603050405020304" pitchFamily="18" charset="0"/>
              </a:rPr>
              <a:t>to local people and meet the needs of those who use them.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b="1" dirty="0">
                <a:latin typeface="Arial" panose="020B0604020202020204" pitchFamily="34" charset="0"/>
                <a:ea typeface="Calibri" panose="020F0502020204030204" pitchFamily="34" charset="0"/>
                <a:cs typeface="Times New Roman" panose="02020603050405020304" pitchFamily="18" charset="0"/>
              </a:rPr>
              <a:t>E</a:t>
            </a:r>
            <a:r>
              <a:rPr lang="en-GB" sz="2000" b="1" dirty="0">
                <a:effectLst/>
                <a:latin typeface="Arial" panose="020B0604020202020204" pitchFamily="34" charset="0"/>
                <a:ea typeface="Calibri" panose="020F0502020204030204" pitchFamily="34" charset="0"/>
                <a:cs typeface="Times New Roman" panose="02020603050405020304" pitchFamily="18" charset="0"/>
              </a:rPr>
              <a:t>mpowers underrepresented/equalities groups </a:t>
            </a:r>
            <a:r>
              <a:rPr lang="en-GB" sz="2000" dirty="0">
                <a:effectLst/>
                <a:latin typeface="Arial" panose="020B0604020202020204" pitchFamily="34" charset="0"/>
                <a:ea typeface="Calibri" panose="020F0502020204030204" pitchFamily="34" charset="0"/>
                <a:cs typeface="Times New Roman" panose="02020603050405020304" pitchFamily="18" charset="0"/>
              </a:rPr>
              <a:t>to actively participate in service design to ensure councils best meet equalities duties.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Times New Roman" panose="02020603050405020304" pitchFamily="18" charset="0"/>
              </a:rPr>
              <a:t>E</a:t>
            </a:r>
            <a:r>
              <a:rPr lang="en-GB" sz="2000" dirty="0">
                <a:effectLst/>
                <a:latin typeface="Arial" panose="020B0604020202020204" pitchFamily="34" charset="0"/>
                <a:ea typeface="Calibri" panose="020F0502020204030204" pitchFamily="34" charset="0"/>
                <a:cs typeface="Times New Roman" panose="02020603050405020304" pitchFamily="18" charset="0"/>
              </a:rPr>
              <a:t>nhances the role of elected members as advocates for the needs of their communities.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777902A3-111B-493E-A374-1CE552B81F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www.cosla.gov.uk         @cosla        CofSLA</a:t>
            </a:r>
          </a:p>
        </p:txBody>
      </p:sp>
    </p:spTree>
    <p:extLst>
      <p:ext uri="{BB962C8B-B14F-4D97-AF65-F5344CB8AC3E}">
        <p14:creationId xmlns:p14="http://schemas.microsoft.com/office/powerpoint/2010/main" val="286991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E4C1B6-BF09-444A-89D4-8F2508EC515D}"/>
              </a:ext>
            </a:extLst>
          </p:cNvPr>
          <p:cNvGraphicFramePr>
            <a:graphicFrameLocks noGrp="1"/>
          </p:cNvGraphicFramePr>
          <p:nvPr>
            <p:ph idx="1"/>
          </p:nvPr>
        </p:nvGraphicFramePr>
        <p:xfrm>
          <a:off x="838200" y="707010"/>
          <a:ext cx="10515600" cy="546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727F327-3C19-4B0C-8EB6-7FBA1FA4E0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www.cosla.gov.uk         @cosla        CofSLA</a:t>
            </a:r>
          </a:p>
        </p:txBody>
      </p:sp>
      <p:sp>
        <p:nvSpPr>
          <p:cNvPr id="8" name="Title 2">
            <a:extLst>
              <a:ext uri="{FF2B5EF4-FFF2-40B4-BE49-F238E27FC236}">
                <a16:creationId xmlns:a16="http://schemas.microsoft.com/office/drawing/2014/main" id="{2843312E-545F-40AB-868E-1B1EEE74470B}"/>
              </a:ext>
            </a:extLst>
          </p:cNvPr>
          <p:cNvSpPr>
            <a:spLocks noGrp="1"/>
          </p:cNvSpPr>
          <p:nvPr>
            <p:ph type="title"/>
          </p:nvPr>
        </p:nvSpPr>
        <p:spPr>
          <a:xfrm>
            <a:off x="173528" y="183201"/>
            <a:ext cx="10515600" cy="1325563"/>
          </a:xfrm>
        </p:spPr>
        <p:txBody>
          <a:bodyPr>
            <a:normAutofit/>
          </a:bodyPr>
          <a:lstStyle/>
          <a:p>
            <a:r>
              <a:rPr lang="en-GB" sz="3600" b="1" dirty="0">
                <a:latin typeface="+mn-lt"/>
                <a:cs typeface="Arial" panose="020B0604020202020204" pitchFamily="34" charset="0"/>
              </a:rPr>
              <a:t>Design Considerations</a:t>
            </a:r>
          </a:p>
        </p:txBody>
      </p:sp>
      <p:pic>
        <p:nvPicPr>
          <p:cNvPr id="3" name="Picture 2">
            <a:hlinkClick r:id="rId8"/>
            <a:extLst>
              <a:ext uri="{FF2B5EF4-FFF2-40B4-BE49-F238E27FC236}">
                <a16:creationId xmlns:a16="http://schemas.microsoft.com/office/drawing/2014/main" id="{9A86D6DF-D635-480D-AF26-3E375E3F6ABE}"/>
              </a:ext>
            </a:extLst>
          </p:cNvPr>
          <p:cNvPicPr>
            <a:picLocks noChangeAspect="1"/>
          </p:cNvPicPr>
          <p:nvPr/>
        </p:nvPicPr>
        <p:blipFill>
          <a:blip r:embed="rId9"/>
          <a:stretch>
            <a:fillRect/>
          </a:stretch>
        </p:blipFill>
        <p:spPr>
          <a:xfrm>
            <a:off x="9586022" y="3353823"/>
            <a:ext cx="2432450" cy="3320976"/>
          </a:xfrm>
          <a:prstGeom prst="rect">
            <a:avLst/>
          </a:prstGeom>
          <a:effectLst>
            <a:innerShdw blurRad="114300">
              <a:prstClr val="black"/>
            </a:innerShdw>
          </a:effectLst>
        </p:spPr>
      </p:pic>
    </p:spTree>
    <p:extLst>
      <p:ext uri="{BB962C8B-B14F-4D97-AF65-F5344CB8AC3E}">
        <p14:creationId xmlns:p14="http://schemas.microsoft.com/office/powerpoint/2010/main" val="16225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FCD7-53B1-4114-B2F6-1FF8C7B09B9A}"/>
              </a:ext>
            </a:extLst>
          </p:cNvPr>
          <p:cNvSpPr>
            <a:spLocks noGrp="1"/>
          </p:cNvSpPr>
          <p:nvPr>
            <p:ph type="title"/>
          </p:nvPr>
        </p:nvSpPr>
        <p:spPr/>
        <p:txBody>
          <a:bodyPr/>
          <a:lstStyle/>
          <a:p>
            <a:r>
              <a:rPr lang="en-GB" dirty="0"/>
              <a:t>PB and Elected Members</a:t>
            </a:r>
          </a:p>
        </p:txBody>
      </p:sp>
      <p:pic>
        <p:nvPicPr>
          <p:cNvPr id="6" name="Content Placeholder 5">
            <a:extLst>
              <a:ext uri="{FF2B5EF4-FFF2-40B4-BE49-F238E27FC236}">
                <a16:creationId xmlns:a16="http://schemas.microsoft.com/office/drawing/2014/main" id="{6CA3A669-3A77-4998-8ECA-1E8C263D51F5}"/>
              </a:ext>
            </a:extLst>
          </p:cNvPr>
          <p:cNvPicPr>
            <a:picLocks noGrp="1" noChangeAspect="1"/>
          </p:cNvPicPr>
          <p:nvPr>
            <p:ph idx="1"/>
          </p:nvPr>
        </p:nvPicPr>
        <p:blipFill rotWithShape="1">
          <a:blip r:embed="rId3"/>
          <a:srcRect l="33685" t="14081" r="33685" b="3612"/>
          <a:stretch/>
        </p:blipFill>
        <p:spPr>
          <a:xfrm>
            <a:off x="670559" y="1891193"/>
            <a:ext cx="3368041" cy="4601682"/>
          </a:xfrm>
        </p:spPr>
      </p:pic>
      <p:sp>
        <p:nvSpPr>
          <p:cNvPr id="4" name="Footer Placeholder 3">
            <a:extLst>
              <a:ext uri="{FF2B5EF4-FFF2-40B4-BE49-F238E27FC236}">
                <a16:creationId xmlns:a16="http://schemas.microsoft.com/office/drawing/2014/main" id="{E6EBD993-47AA-45D5-B7D2-9BD24E04A28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www.cosla.gov.uk         @cosla        CofSLA</a:t>
            </a:r>
          </a:p>
        </p:txBody>
      </p:sp>
      <p:pic>
        <p:nvPicPr>
          <p:cNvPr id="8" name="Picture 7" descr="A person in a suit and tie&#10;&#10;Description automatically generated with medium confidence">
            <a:extLst>
              <a:ext uri="{FF2B5EF4-FFF2-40B4-BE49-F238E27FC236}">
                <a16:creationId xmlns:a16="http://schemas.microsoft.com/office/drawing/2014/main" id="{554D283B-1D2C-4B4D-A869-FEB6BD5DE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704" y="1950719"/>
            <a:ext cx="7619391" cy="3809695"/>
          </a:xfrm>
          <a:prstGeom prst="rect">
            <a:avLst/>
          </a:prstGeom>
        </p:spPr>
      </p:pic>
    </p:spTree>
    <p:extLst>
      <p:ext uri="{BB962C8B-B14F-4D97-AF65-F5344CB8AC3E}">
        <p14:creationId xmlns:p14="http://schemas.microsoft.com/office/powerpoint/2010/main" val="63213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419954" y="1493520"/>
            <a:ext cx="6698287" cy="890481"/>
          </a:xfrm>
        </p:spPr>
        <p:txBody>
          <a:bodyPr>
            <a:noAutofit/>
          </a:bodyPr>
          <a:lstStyle/>
          <a:p>
            <a:r>
              <a:rPr lang="en-US" sz="2400" b="1" dirty="0">
                <a:solidFill>
                  <a:srgbClr val="70AD47">
                    <a:lumMod val="75000"/>
                  </a:srgbClr>
                </a:solidFill>
                <a:latin typeface="Arial" panose="020B0604020202020204" pitchFamily="34" charset="0"/>
                <a:cs typeface="Arial" panose="020B0604020202020204" pitchFamily="34" charset="0"/>
              </a:rPr>
              <a:t>Public participation in Scotland </a:t>
            </a:r>
            <a:br>
              <a:rPr lang="en-US" sz="2400" b="1" dirty="0">
                <a:solidFill>
                  <a:schemeClr val="accent3">
                    <a:lumMod val="75000"/>
                  </a:schemeClr>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(Scottish Social Attitudes Survey 2015, 2017 + Ipsos Mori 2014)</a:t>
            </a:r>
            <a:endParaRPr lang="en-US" sz="1800" dirty="0">
              <a:solidFill>
                <a:srgbClr val="31859C"/>
              </a:solidFill>
              <a:latin typeface="Arial" panose="020B0604020202020204" pitchFamily="34" charset="0"/>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FEACD88D-435F-154C-BCF8-480B260FB52B}"/>
              </a:ext>
            </a:extLst>
          </p:cNvPr>
          <p:cNvGraphicFramePr>
            <a:graphicFrameLocks noGrp="1"/>
          </p:cNvGraphicFramePr>
          <p:nvPr>
            <p:ph sz="half" idx="1"/>
          </p:nvPr>
        </p:nvGraphicFramePr>
        <p:xfrm>
          <a:off x="504040" y="2339440"/>
          <a:ext cx="6194247"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DC54C3E-7619-41F5-BF07-1EBE92F41C6D}"/>
              </a:ext>
            </a:extLst>
          </p:cNvPr>
          <p:cNvSpPr txBox="1"/>
          <p:nvPr/>
        </p:nvSpPr>
        <p:spPr>
          <a:xfrm>
            <a:off x="381000" y="349850"/>
            <a:ext cx="71809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Why Participation? </a:t>
            </a:r>
          </a:p>
        </p:txBody>
      </p:sp>
      <p:sp>
        <p:nvSpPr>
          <p:cNvPr id="5" name="Speech Bubble: Oval 4">
            <a:extLst>
              <a:ext uri="{FF2B5EF4-FFF2-40B4-BE49-F238E27FC236}">
                <a16:creationId xmlns:a16="http://schemas.microsoft.com/office/drawing/2014/main" id="{88973868-CE20-4FEB-BFC8-F50581140981}"/>
              </a:ext>
            </a:extLst>
          </p:cNvPr>
          <p:cNvSpPr/>
          <p:nvPr/>
        </p:nvSpPr>
        <p:spPr>
          <a:xfrm>
            <a:off x="7196236" y="1493520"/>
            <a:ext cx="4575810" cy="413004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 2014 study of Lisbon’s PB an in an increase of over 25,000 participants in 4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2008: 	2,809 voters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1,732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580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2012 :	24,911 voters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26,815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659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04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79E4-D9F5-431F-8A9F-2C3DE512212B}"/>
              </a:ext>
            </a:extLst>
          </p:cNvPr>
          <p:cNvSpPr>
            <a:spLocks noGrp="1"/>
          </p:cNvSpPr>
          <p:nvPr>
            <p:ph type="title"/>
          </p:nvPr>
        </p:nvSpPr>
        <p:spPr/>
        <p:txBody>
          <a:bodyPr/>
          <a:lstStyle/>
          <a:p>
            <a:r>
              <a:rPr lang="en-GB" sz="3600" b="1" dirty="0">
                <a:latin typeface="+mn-lt"/>
              </a:rPr>
              <a:t>Bringing communities into local decision making</a:t>
            </a:r>
          </a:p>
        </p:txBody>
      </p:sp>
      <p:sp>
        <p:nvSpPr>
          <p:cNvPr id="3" name="Content Placeholder 2">
            <a:extLst>
              <a:ext uri="{FF2B5EF4-FFF2-40B4-BE49-F238E27FC236}">
                <a16:creationId xmlns:a16="http://schemas.microsoft.com/office/drawing/2014/main" id="{15CB74E8-9D28-40F9-85FA-3E9AF576976C}"/>
              </a:ext>
            </a:extLst>
          </p:cNvPr>
          <p:cNvSpPr>
            <a:spLocks noGrp="1"/>
          </p:cNvSpPr>
          <p:nvPr>
            <p:ph idx="1"/>
          </p:nvPr>
        </p:nvSpPr>
        <p:spPr/>
        <p:txBody>
          <a:bodyPr/>
          <a:lstStyle/>
          <a:p>
            <a:r>
              <a:rPr lang="en-GB" dirty="0"/>
              <a:t>PB is an opportunity for Elected Members to learn about priorities of local communities </a:t>
            </a:r>
          </a:p>
          <a:p>
            <a:r>
              <a:rPr lang="en-GB" dirty="0"/>
              <a:t>Enhances the role of elected members in representing community interests e.g. committee decision making</a:t>
            </a:r>
          </a:p>
          <a:p>
            <a:r>
              <a:rPr lang="en-GB" dirty="0"/>
              <a:t>Opportunity for members to share complex decision making with those who have lived experience – deliberation and votes</a:t>
            </a:r>
          </a:p>
          <a:p>
            <a:r>
              <a:rPr lang="en-GB" dirty="0"/>
              <a:t>Encourages an enhanced focus on equalities through deliberation and consensus building across communities</a:t>
            </a:r>
          </a:p>
        </p:txBody>
      </p:sp>
      <p:sp>
        <p:nvSpPr>
          <p:cNvPr id="4" name="Footer Placeholder 3">
            <a:extLst>
              <a:ext uri="{FF2B5EF4-FFF2-40B4-BE49-F238E27FC236}">
                <a16:creationId xmlns:a16="http://schemas.microsoft.com/office/drawing/2014/main" id="{54AA73DF-335A-4BAC-9FFD-34BD60735B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www.cosla.gov.uk         @cosla        CofSLA</a:t>
            </a:r>
          </a:p>
        </p:txBody>
      </p:sp>
    </p:spTree>
    <p:extLst>
      <p:ext uri="{BB962C8B-B14F-4D97-AF65-F5344CB8AC3E}">
        <p14:creationId xmlns:p14="http://schemas.microsoft.com/office/powerpoint/2010/main" val="294776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5243D2-0895-4D57-880A-E65A736427B5}"/>
              </a:ext>
            </a:extLst>
          </p:cNvPr>
          <p:cNvSpPr>
            <a:spLocks noGrp="1"/>
          </p:cNvSpPr>
          <p:nvPr>
            <p:ph idx="1"/>
          </p:nvPr>
        </p:nvSpPr>
        <p:spPr>
          <a:xfrm>
            <a:off x="838200" y="690113"/>
            <a:ext cx="10515600" cy="5486850"/>
          </a:xfrm>
        </p:spPr>
        <p:txBody>
          <a:bodyPr>
            <a:normAutofit/>
          </a:bodyPr>
          <a:lstStyle/>
          <a:p>
            <a:pPr marL="0" indent="0">
              <a:buNone/>
            </a:pPr>
            <a:endParaRPr lang="en-GB" sz="2600" dirty="0"/>
          </a:p>
          <a:p>
            <a:pPr marL="0" indent="0">
              <a:buNone/>
            </a:pPr>
            <a:endParaRPr lang="en-GB" dirty="0"/>
          </a:p>
          <a:p>
            <a:pPr marL="0" indent="0" algn="r">
              <a:buNone/>
            </a:pPr>
            <a:endParaRPr lang="en-GB" b="1" i="1" dirty="0">
              <a:effectLst/>
              <a:ea typeface="Times New Roman" panose="02020603050405020304" pitchFamily="18" charset="0"/>
              <a:cs typeface="Arial" panose="020B0604020202020204" pitchFamily="34" charset="0"/>
            </a:endParaRPr>
          </a:p>
          <a:p>
            <a:pPr marL="0" indent="0" algn="r">
              <a:buNone/>
            </a:pPr>
            <a:r>
              <a:rPr lang="en-GB" b="1" i="1" dirty="0">
                <a:effectLst/>
                <a:ea typeface="Times New Roman" panose="02020603050405020304" pitchFamily="18" charset="0"/>
                <a:cs typeface="Arial" panose="020B0604020202020204" pitchFamily="34" charset="0"/>
              </a:rPr>
              <a:t>“Increased involvement of local people in decision making re council </a:t>
            </a:r>
            <a:r>
              <a:rPr lang="en-GB" b="1" i="1" dirty="0">
                <a:ea typeface="Times New Roman" panose="02020603050405020304" pitchFamily="18" charset="0"/>
                <a:cs typeface="Arial" panose="020B0604020202020204" pitchFamily="34" charset="0"/>
              </a:rPr>
              <a:t>b</a:t>
            </a:r>
            <a:r>
              <a:rPr lang="en-GB" b="1" i="1" dirty="0">
                <a:effectLst/>
                <a:ea typeface="Times New Roman" panose="02020603050405020304" pitchFamily="18" charset="0"/>
                <a:cs typeface="Arial" panose="020B0604020202020204" pitchFamily="34" charset="0"/>
              </a:rPr>
              <a:t>udgets and local service delivery. </a:t>
            </a:r>
          </a:p>
          <a:p>
            <a:pPr marL="0" indent="0" algn="r">
              <a:buNone/>
            </a:pPr>
            <a:r>
              <a:rPr lang="en-GB" b="1" i="1" dirty="0">
                <a:effectLst/>
                <a:ea typeface="Times New Roman" panose="02020603050405020304" pitchFamily="18" charset="0"/>
                <a:cs typeface="Arial" panose="020B0604020202020204" pitchFamily="34" charset="0"/>
              </a:rPr>
              <a:t>PB is a means to devolve budget decisions to a local level, developing local solutions to local issues. </a:t>
            </a:r>
          </a:p>
          <a:p>
            <a:pPr marL="0" indent="0" algn="r">
              <a:buNone/>
            </a:pPr>
            <a:r>
              <a:rPr lang="en-GB" b="1" i="1" dirty="0">
                <a:effectLst/>
                <a:ea typeface="Times New Roman" panose="02020603050405020304" pitchFamily="18" charset="0"/>
                <a:cs typeface="Arial" panose="020B0604020202020204" pitchFamily="34" charset="0"/>
              </a:rPr>
              <a:t>A fantastic opportunity for local people/groups to network, learn about each other and share resources. </a:t>
            </a:r>
          </a:p>
          <a:p>
            <a:pPr marL="0" indent="0" algn="r">
              <a:buNone/>
            </a:pPr>
            <a:r>
              <a:rPr lang="en-GB" b="1" i="1" dirty="0">
                <a:effectLst/>
                <a:ea typeface="Times New Roman" panose="02020603050405020304" pitchFamily="18" charset="0"/>
                <a:cs typeface="Arial" panose="020B0604020202020204" pitchFamily="34" charset="0"/>
              </a:rPr>
              <a:t>Better understanding about what council services do.”</a:t>
            </a:r>
            <a:endParaRPr lang="en-GB" b="1" dirty="0">
              <a:effectLst/>
              <a:ea typeface="Calibri" panose="020F0502020204030204" pitchFamily="34" charset="0"/>
              <a:cs typeface="Times New Roman" panose="02020603050405020304" pitchFamily="18" charset="0"/>
            </a:endParaRPr>
          </a:p>
          <a:p>
            <a:pPr marL="0" indent="0">
              <a:buNone/>
            </a:pPr>
            <a:endParaRPr lang="en-GB" dirty="0"/>
          </a:p>
          <a:p>
            <a:endParaRPr lang="en-GB" dirty="0"/>
          </a:p>
          <a:p>
            <a:endParaRPr lang="en-GB" dirty="0"/>
          </a:p>
        </p:txBody>
      </p:sp>
      <p:sp>
        <p:nvSpPr>
          <p:cNvPr id="4" name="Footer Placeholder 3">
            <a:extLst>
              <a:ext uri="{FF2B5EF4-FFF2-40B4-BE49-F238E27FC236}">
                <a16:creationId xmlns:a16="http://schemas.microsoft.com/office/drawing/2014/main" id="{B8C43472-EBAA-4463-A649-91D6C2546A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www.cosla.gov.uk         @cosla        CofSLA</a:t>
            </a:r>
          </a:p>
        </p:txBody>
      </p:sp>
      <p:sp>
        <p:nvSpPr>
          <p:cNvPr id="5" name="Title 1">
            <a:extLst>
              <a:ext uri="{FF2B5EF4-FFF2-40B4-BE49-F238E27FC236}">
                <a16:creationId xmlns:a16="http://schemas.microsoft.com/office/drawing/2014/main" id="{C1BF8756-B9D7-4809-81BC-912F7CE76DE6}"/>
              </a:ext>
            </a:extLst>
          </p:cNvPr>
          <p:cNvSpPr>
            <a:spLocks noGrp="1"/>
          </p:cNvSpPr>
          <p:nvPr>
            <p:ph type="title"/>
          </p:nvPr>
        </p:nvSpPr>
        <p:spPr>
          <a:xfrm>
            <a:off x="838200" y="365125"/>
            <a:ext cx="10515600" cy="1325563"/>
          </a:xfrm>
        </p:spPr>
        <p:txBody>
          <a:bodyPr>
            <a:normAutofit/>
          </a:bodyPr>
          <a:lstStyle/>
          <a:p>
            <a:r>
              <a:rPr lang="en-GB" sz="3600" b="1" dirty="0">
                <a:latin typeface="+mn-lt"/>
              </a:rPr>
              <a:t>Wider impacts of PB</a:t>
            </a:r>
          </a:p>
        </p:txBody>
      </p:sp>
    </p:spTree>
    <p:extLst>
      <p:ext uri="{BB962C8B-B14F-4D97-AF65-F5344CB8AC3E}">
        <p14:creationId xmlns:p14="http://schemas.microsoft.com/office/powerpoint/2010/main" val="42573346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C826583-5ABB-4462-8D98-D184EB035215}" vid="{A6F37780-D021-4B17-ADCA-9F2B7569315B}"/>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C826583-5ABB-4462-8D98-D184EB035215}" vid="{A6F37780-D021-4B17-ADCA-9F2B756931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7C0DB2C60CEE46B5D1BC27B50318F0" ma:contentTypeVersion="12" ma:contentTypeDescription="Create a new document." ma:contentTypeScope="" ma:versionID="a4450ff41dd8f29edda0c7f472a341a7">
  <xsd:schema xmlns:xsd="http://www.w3.org/2001/XMLSchema" xmlns:xs="http://www.w3.org/2001/XMLSchema" xmlns:p="http://schemas.microsoft.com/office/2006/metadata/properties" xmlns:ns2="70410010-6a56-40e2-b5cf-6acccb3503c6" xmlns:ns3="8d2fb17e-d823-44c5-a7fa-0dbcecb152a8" targetNamespace="http://schemas.microsoft.com/office/2006/metadata/properties" ma:root="true" ma:fieldsID="dd6c1dc25a5600b157bc3ff8e40ac459" ns2:_="" ns3:_="">
    <xsd:import namespace="70410010-6a56-40e2-b5cf-6acccb3503c6"/>
    <xsd:import namespace="8d2fb17e-d823-44c5-a7fa-0dbcecb152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410010-6a56-40e2-b5cf-6acccb350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2fb17e-d823-44c5-a7fa-0dbcecb152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1ABAB7-5C15-49CB-BEF0-0C2FA8220064}"/>
</file>

<file path=customXml/itemProps2.xml><?xml version="1.0" encoding="utf-8"?>
<ds:datastoreItem xmlns:ds="http://schemas.openxmlformats.org/officeDocument/2006/customXml" ds:itemID="{5016CF14-74F2-4687-9723-A4D2A635A903}"/>
</file>

<file path=customXml/itemProps3.xml><?xml version="1.0" encoding="utf-8"?>
<ds:datastoreItem xmlns:ds="http://schemas.openxmlformats.org/officeDocument/2006/customXml" ds:itemID="{10652BF3-6B33-45AE-AE27-00D3937A54B6}"/>
</file>

<file path=docProps/app.xml><?xml version="1.0" encoding="utf-8"?>
<Properties xmlns="http://schemas.openxmlformats.org/officeDocument/2006/extended-properties" xmlns:vt="http://schemas.openxmlformats.org/officeDocument/2006/docPropsVTypes">
  <TotalTime>300</TotalTime>
  <Words>784</Words>
  <Application>Microsoft Office PowerPoint</Application>
  <PresentationFormat>Widescreen</PresentationFormat>
  <Paragraphs>102</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Symbol</vt:lpstr>
      <vt:lpstr>1_Office Theme</vt:lpstr>
      <vt:lpstr>3_Office Theme</vt:lpstr>
      <vt:lpstr>Mainstream Participatory Budgeting in Scottish Local Authorities </vt:lpstr>
      <vt:lpstr>What is Mainstream PB?</vt:lpstr>
      <vt:lpstr>Why Mainstream PB?</vt:lpstr>
      <vt:lpstr>Design Considerations</vt:lpstr>
      <vt:lpstr>PB and Elected Members</vt:lpstr>
      <vt:lpstr>Public participation in Scotland  (Scottish Social Attitudes Survey 2015, 2017 + Ipsos Mori 2014)</vt:lpstr>
      <vt:lpstr>Bringing communities into local decision making</vt:lpstr>
      <vt:lpstr>Wider impacts of PB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Mainstream Participatory Budgeting in Scottish Local Authorities </dc:title>
  <dc:creator>Katey Tabner</dc:creator>
  <cp:lastModifiedBy>Katey Tabner</cp:lastModifiedBy>
  <cp:revision>2</cp:revision>
  <dcterms:created xsi:type="dcterms:W3CDTF">2022-03-30T08:12:06Z</dcterms:created>
  <dcterms:modified xsi:type="dcterms:W3CDTF">2022-03-30T13:12:34Z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0x010100D17C0DB2C60CEE46B5D1BC27B50318F0</vt:lpwstr>
  </property>
</Properties>
</file>