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4178" r:id="rId5"/>
    <p:sldId id="4290" r:id="rId6"/>
    <p:sldId id="4319" r:id="rId7"/>
    <p:sldId id="4321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AA"/>
    <a:srgbClr val="00D5EA"/>
    <a:srgbClr val="FDC82F"/>
    <a:srgbClr val="B3D236"/>
    <a:srgbClr val="80379B"/>
    <a:srgbClr val="0039A6"/>
    <a:srgbClr val="00ABB5"/>
    <a:srgbClr val="E428DB"/>
    <a:srgbClr val="00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39005" autoAdjust="0"/>
  </p:normalViewPr>
  <p:slideViewPr>
    <p:cSldViewPr snapToGrid="0">
      <p:cViewPr varScale="1">
        <p:scale>
          <a:sx n="26" d="100"/>
          <a:sy n="26" d="100"/>
        </p:scale>
        <p:origin x="2192" y="4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EAC2-6BA7-4ABE-8AD8-0D26EC897E9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A8C41-7247-444A-9DC9-E9ACA2EF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070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5B34D-ADEC-457E-B4B9-B8BA594A1FF5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8C683-9137-4122-84BD-5AA5692D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95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b="0" baseline="0" dirty="0" smtClean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38C683-9137-4122-84BD-5AA5692D6AF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145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b="0" baseline="0" dirty="0" smtClean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38C683-9137-4122-84BD-5AA5692D6AF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24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b="0" baseline="0" dirty="0" smtClean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38C683-9137-4122-84BD-5AA5692D6AF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5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8" y="263103"/>
            <a:ext cx="10836972" cy="71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0" baseline="0"/>
            </a:lvl1pPr>
            <a:lvl2pPr marL="742950" indent="-285750">
              <a:buFont typeface="Arial"/>
              <a:buChar char="•"/>
              <a:defRPr/>
            </a:lvl2pPr>
            <a:lvl3pPr marL="1257300" indent="-342900">
              <a:buFont typeface="Lucida Grande"/>
              <a:buChar char="-"/>
              <a:defRPr/>
            </a:lvl3pPr>
            <a:lvl4pPr marL="1714500" indent="-342900">
              <a:buClr>
                <a:srgbClr val="00ABB5"/>
              </a:buClr>
              <a:buFont typeface="Wingdings" charset="2"/>
              <a:buChar char="Ø"/>
              <a:defRPr/>
            </a:lvl4pPr>
            <a:lvl5pPr marL="2171700" indent="-342900">
              <a:buClr>
                <a:srgbClr val="00ABB5"/>
              </a:buClr>
              <a:buFont typeface="Lucida Grande"/>
              <a:buChar char="-"/>
              <a:defRPr/>
            </a:lvl5pPr>
            <a:lvl6pPr>
              <a:buClr>
                <a:srgbClr val="00ABB5"/>
              </a:buClr>
              <a:defRPr/>
            </a:lvl6pPr>
          </a:lstStyle>
          <a:p>
            <a:pPr lvl="0"/>
            <a:r>
              <a:rPr lang="en-US"/>
              <a:t>Main body style like this and leading into bullets: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 bullet</a:t>
            </a:r>
          </a:p>
          <a:p>
            <a:pPr lvl="3"/>
            <a:r>
              <a:rPr lang="en-US"/>
              <a:t>Third level bullet</a:t>
            </a:r>
          </a:p>
          <a:p>
            <a:pPr lvl="4"/>
            <a:r>
              <a:rPr lang="en-US"/>
              <a:t>Fourth level</a:t>
            </a:r>
          </a:p>
          <a:p>
            <a:pPr lvl="5"/>
            <a:r>
              <a:rPr lang="en-US"/>
              <a:t>Fifth level</a:t>
            </a:r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F3C3192-87CE-5C44-8B14-5F4524FE837B}"/>
              </a:ext>
            </a:extLst>
          </p:cNvPr>
          <p:cNvGrpSpPr/>
          <p:nvPr userDrawn="1"/>
        </p:nvGrpSpPr>
        <p:grpSpPr>
          <a:xfrm>
            <a:off x="0" y="5828633"/>
            <a:ext cx="12209380" cy="1256137"/>
            <a:chOff x="0" y="5828633"/>
            <a:chExt cx="12209380" cy="1256137"/>
          </a:xfrm>
        </p:grpSpPr>
        <p:pic>
          <p:nvPicPr>
            <p:cNvPr id="10" name="Picture 9" descr="1.png">
              <a:extLst>
                <a:ext uri="{FF2B5EF4-FFF2-40B4-BE49-F238E27FC236}">
                  <a16:creationId xmlns:a16="http://schemas.microsoft.com/office/drawing/2014/main" id="{6AC447C3-E65B-6240-9AE4-CD7CD23FF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828633"/>
              <a:ext cx="12209380" cy="1029367"/>
            </a:xfrm>
            <a:prstGeom prst="rect">
              <a:avLst/>
            </a:prstGeom>
          </p:spPr>
        </p:pic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id="{CC0AEE5F-E370-E345-B8BA-24D3DF1D40D4}"/>
                </a:ext>
              </a:extLst>
            </p:cNvPr>
            <p:cNvSpPr txBox="1"/>
            <p:nvPr/>
          </p:nvSpPr>
          <p:spPr>
            <a:xfrm>
              <a:off x="7162800" y="6284670"/>
              <a:ext cx="5029200" cy="80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=""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259715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3330575" algn="l"/>
                </a:tabLst>
                <a:defRPr/>
              </a:pPr>
              <a:r>
                <a:rPr kumimoji="0" lang="en-GB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Bold"/>
                  <a:ea typeface="ＭＳ 明朝"/>
                  <a:cs typeface="Times New Roman"/>
                </a:rPr>
                <a:t>For Scotland's learners, with Scotland's educators</a:t>
              </a:r>
              <a:endPara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ＭＳ 明朝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450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1168" y="830264"/>
            <a:ext cx="2747433" cy="4759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830264"/>
            <a:ext cx="8041216" cy="47593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76DDE4-0C5A-D74C-8C98-02C15B9564E9}"/>
              </a:ext>
            </a:extLst>
          </p:cNvPr>
          <p:cNvSpPr txBox="1"/>
          <p:nvPr userDrawn="1"/>
        </p:nvSpPr>
        <p:spPr>
          <a:xfrm>
            <a:off x="7462966" y="6301465"/>
            <a:ext cx="4144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134463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41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462966" y="6301465"/>
            <a:ext cx="4144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100837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87538"/>
            <a:ext cx="5384800" cy="370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887538"/>
            <a:ext cx="5384800" cy="370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6486B5-22B8-C546-B38E-60A024D4B487}"/>
              </a:ext>
            </a:extLst>
          </p:cNvPr>
          <p:cNvSpPr txBox="1"/>
          <p:nvPr userDrawn="1"/>
        </p:nvSpPr>
        <p:spPr>
          <a:xfrm>
            <a:off x="7462966" y="6301465"/>
            <a:ext cx="4144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396765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7D729C-9B8A-774D-B162-27BA055607B8}"/>
              </a:ext>
            </a:extLst>
          </p:cNvPr>
          <p:cNvSpPr txBox="1"/>
          <p:nvPr userDrawn="1"/>
        </p:nvSpPr>
        <p:spPr>
          <a:xfrm>
            <a:off x="7462966" y="6301465"/>
            <a:ext cx="4144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232968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447288" y="6301465"/>
            <a:ext cx="41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145589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1D4D01-B2DA-2B42-AFAA-2B51B14381EC}"/>
              </a:ext>
            </a:extLst>
          </p:cNvPr>
          <p:cNvSpPr txBox="1"/>
          <p:nvPr userDrawn="1"/>
        </p:nvSpPr>
        <p:spPr>
          <a:xfrm>
            <a:off x="7462966" y="6301465"/>
            <a:ext cx="4144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392392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891A11-B205-1146-85EE-3095C972233E}"/>
              </a:ext>
            </a:extLst>
          </p:cNvPr>
          <p:cNvSpPr txBox="1"/>
          <p:nvPr userDrawn="1"/>
        </p:nvSpPr>
        <p:spPr>
          <a:xfrm>
            <a:off x="7462966" y="6301465"/>
            <a:ext cx="4144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266844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B3DFA9-91C5-9246-8C06-A5E86FE20B27}"/>
              </a:ext>
            </a:extLst>
          </p:cNvPr>
          <p:cNvSpPr txBox="1"/>
          <p:nvPr userDrawn="1"/>
        </p:nvSpPr>
        <p:spPr>
          <a:xfrm>
            <a:off x="7462966" y="6301465"/>
            <a:ext cx="4144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418806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F6ADC9-6975-B443-BC94-2B6391C35EE7}"/>
              </a:ext>
            </a:extLst>
          </p:cNvPr>
          <p:cNvSpPr txBox="1"/>
          <p:nvPr userDrawn="1"/>
        </p:nvSpPr>
        <p:spPr>
          <a:xfrm>
            <a:off x="7462966" y="6301465"/>
            <a:ext cx="4144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38539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830263"/>
            <a:ext cx="1083697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87538"/>
            <a:ext cx="10817923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Main body style like this and leading into bullets: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 bullet</a:t>
            </a:r>
          </a:p>
          <a:p>
            <a:pPr lvl="3"/>
            <a:r>
              <a:rPr lang="en-US"/>
              <a:t>Third level bullet</a:t>
            </a:r>
          </a:p>
          <a:p>
            <a:pPr lvl="4"/>
            <a:r>
              <a:rPr lang="en-US"/>
              <a:t>Fourth level</a:t>
            </a:r>
          </a:p>
          <a:p>
            <a:pPr lvl="5"/>
            <a:r>
              <a:rPr lang="en-US"/>
              <a:t>Fifth level</a:t>
            </a:r>
            <a:endParaRPr lang="en-GB"/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7127342" y="6304472"/>
            <a:ext cx="451273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  <p:sp>
        <p:nvSpPr>
          <p:cNvPr id="1030" name="Picture 9" descr="Education Scotland White (higher res)"/>
          <p:cNvSpPr>
            <a:spLocks noChangeAspect="1" noChangeArrowheads="1"/>
          </p:cNvSpPr>
          <p:nvPr/>
        </p:nvSpPr>
        <p:spPr bwMode="auto">
          <a:xfrm>
            <a:off x="9359900" y="5892800"/>
            <a:ext cx="2159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800"/>
          </a:p>
        </p:txBody>
      </p:sp>
      <p:cxnSp>
        <p:nvCxnSpPr>
          <p:cNvPr id="3" name="Straight Connector 2"/>
          <p:cNvCxnSpPr>
            <a:endCxn id="1030" idx="3"/>
          </p:cNvCxnSpPr>
          <p:nvPr/>
        </p:nvCxnSpPr>
        <p:spPr>
          <a:xfrm flipV="1">
            <a:off x="676690" y="6216650"/>
            <a:ext cx="10842210" cy="41072"/>
          </a:xfrm>
          <a:prstGeom prst="line">
            <a:avLst/>
          </a:prstGeom>
          <a:ln w="12700" cmpd="sng">
            <a:solidFill>
              <a:srgbClr val="B3D2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260" y="6304472"/>
            <a:ext cx="451273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1200">
                <a:solidFill>
                  <a:schemeClr val="tx1">
                    <a:lumMod val="50000"/>
                    <a:lumOff val="50000"/>
                  </a:schemeClr>
                </a:solidFill>
              </a:rPr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51478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BB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/>
        <a:buNone/>
        <a:defRPr sz="20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Arial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2pPr>
      <a:lvl3pPr marL="12573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ABB5"/>
        </a:buClr>
        <a:buSzTx/>
        <a:buFont typeface="Lucida Grande"/>
        <a:buChar char="-"/>
        <a:tabLst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3pPr>
      <a:lvl4pPr marL="1714500" indent="-3429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Wingdings" charset="2"/>
        <a:buChar char="Ø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4pPr>
      <a:lvl5pPr marL="2171700" indent="-3429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Lucida Grande"/>
        <a:buChar char="-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Tx/>
        <a:buChar char="»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bscotland.scot/pb-framework-1/2021/9/29/priority-12-pb-in-educa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s://pbscotland.scot/pb-framework-1/2021/9/29/priority-14-pb-addressing-the-attainment-gap" TargetMode="External"/><Relationship Id="rId4" Type="http://schemas.openxmlformats.org/officeDocument/2006/relationships/hyperlink" Target="https://pbscotland.scot/pb-framework-1/2021/9/29/priority-13-pb-in-schoo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S_alllogos_colour-0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1" t="16807" r="10529" b="28484"/>
          <a:stretch/>
        </p:blipFill>
        <p:spPr>
          <a:xfrm>
            <a:off x="8374801" y="466174"/>
            <a:ext cx="3392718" cy="14286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66532" y="2130934"/>
            <a:ext cx="1154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err="1" smtClean="0">
                <a:solidFill>
                  <a:srgbClr val="00ABB5"/>
                </a:solidFill>
              </a:rPr>
              <a:t>PB</a:t>
            </a:r>
            <a:r>
              <a:rPr lang="en-GB" sz="4000" b="1" dirty="0" smtClean="0">
                <a:solidFill>
                  <a:srgbClr val="00ABB5"/>
                </a:solidFill>
              </a:rPr>
              <a:t> and schools</a:t>
            </a:r>
            <a:endParaRPr lang="en-GB" sz="4000" b="1" dirty="0" smtClean="0">
              <a:solidFill>
                <a:srgbClr val="00ABB5"/>
              </a:solidFill>
            </a:endParaRPr>
          </a:p>
          <a:p>
            <a:endParaRPr lang="en-GB" sz="4000" b="1" dirty="0">
              <a:solidFill>
                <a:srgbClr val="00ABB5"/>
              </a:solidFill>
            </a:endParaRPr>
          </a:p>
        </p:txBody>
      </p:sp>
      <p:pic>
        <p:nvPicPr>
          <p:cNvPr id="12" name="Picture 11" descr="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1318"/>
            <a:ext cx="12209380" cy="2366682"/>
          </a:xfrm>
          <a:prstGeom prst="rect">
            <a:avLst/>
          </a:prstGeom>
        </p:spPr>
      </p:pic>
      <p:sp>
        <p:nvSpPr>
          <p:cNvPr id="6" name="Text Box 8"/>
          <p:cNvSpPr txBox="1"/>
          <p:nvPr/>
        </p:nvSpPr>
        <p:spPr>
          <a:xfrm>
            <a:off x="7162800" y="6057900"/>
            <a:ext cx="5029200" cy="8001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259715" algn="r">
              <a:spcAft>
                <a:spcPts val="0"/>
              </a:spcAft>
              <a:tabLst>
                <a:tab pos="3330575" algn="l"/>
              </a:tabLst>
            </a:pPr>
            <a:r>
              <a:rPr lang="en-GB" sz="1400">
                <a:solidFill>
                  <a:srgbClr val="FFFFFF"/>
                </a:solidFill>
                <a:effectLst/>
                <a:latin typeface="Arial Bold"/>
                <a:ea typeface="ＭＳ 明朝"/>
                <a:cs typeface="Times New Roman"/>
              </a:rPr>
              <a:t>For Scotland's learners, with Scotland's educators</a:t>
            </a:r>
            <a:endParaRPr lang="en-GB" sz="1200">
              <a:solidFill>
                <a:srgbClr val="595959"/>
              </a:solidFill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8157" y="3392379"/>
            <a:ext cx="10633257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 b="1" dirty="0" smtClean="0">
                <a:solidFill>
                  <a:srgbClr val="00C4C4"/>
                </a:solidFill>
              </a:rPr>
              <a:t>National </a:t>
            </a:r>
            <a:r>
              <a:rPr lang="en-US" sz="2400" b="1" dirty="0" err="1" smtClean="0">
                <a:solidFill>
                  <a:srgbClr val="00C4C4"/>
                </a:solidFill>
              </a:rPr>
              <a:t>PB</a:t>
            </a:r>
            <a:r>
              <a:rPr lang="en-US" sz="2400" b="1" dirty="0" smtClean="0">
                <a:solidFill>
                  <a:srgbClr val="00C4C4"/>
                </a:solidFill>
              </a:rPr>
              <a:t> Network 30/3/2022</a:t>
            </a:r>
            <a:endParaRPr lang="en-US" sz="2400" b="1" dirty="0">
              <a:solidFill>
                <a:srgbClr val="00C4C4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DF01B9-C355-B043-A7EC-5DC7C28FD04F}"/>
              </a:ext>
            </a:extLst>
          </p:cNvPr>
          <p:cNvSpPr/>
          <p:nvPr/>
        </p:nvSpPr>
        <p:spPr>
          <a:xfrm>
            <a:off x="7316144" y="6304061"/>
            <a:ext cx="4722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Do luchd-ionnsachaidh na h-Alba, le luchd-foghlaim Alba </a:t>
            </a:r>
          </a:p>
        </p:txBody>
      </p:sp>
      <p:sp>
        <p:nvSpPr>
          <p:cNvPr id="4" name="Rectangle 3"/>
          <p:cNvSpPr/>
          <p:nvPr/>
        </p:nvSpPr>
        <p:spPr>
          <a:xfrm>
            <a:off x="658157" y="4322478"/>
            <a:ext cx="79915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Nicola </a:t>
            </a:r>
            <a:r>
              <a:rPr lang="en-US" b="1" dirty="0" smtClean="0"/>
              <a:t>Sykes, </a:t>
            </a:r>
            <a:r>
              <a:rPr lang="en-US" b="1" dirty="0" smtClean="0"/>
              <a:t>Senior Education Officer – Community Learning and Development (CLD), Parental Engagement and Family Learning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377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711" y="5748029"/>
            <a:ext cx="12192000" cy="10631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8F5F4025-0F19-DC43-88D0-4B5C82E292A9}"/>
              </a:ext>
            </a:extLst>
          </p:cNvPr>
          <p:cNvSpPr/>
          <p:nvPr/>
        </p:nvSpPr>
        <p:spPr>
          <a:xfrm flipH="1">
            <a:off x="452582" y="5828446"/>
            <a:ext cx="11748108" cy="1029367"/>
          </a:xfrm>
          <a:prstGeom prst="rtTriangle">
            <a:avLst/>
          </a:prstGeom>
          <a:solidFill>
            <a:srgbClr val="009BAA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00" y="618417"/>
            <a:ext cx="10316817" cy="1325563"/>
          </a:xfrm>
        </p:spPr>
        <p:txBody>
          <a:bodyPr>
            <a:normAutofit/>
          </a:bodyPr>
          <a:lstStyle/>
          <a:p>
            <a:r>
              <a:rPr lang="en-GB" sz="4000" kern="1200" dirty="0" smtClean="0">
                <a:latin typeface="+mn-lt"/>
                <a:ea typeface="+mn-ea"/>
                <a:cs typeface="+mn-cs"/>
              </a:rPr>
              <a:t>Looking Back</a:t>
            </a:r>
            <a:endParaRPr lang="en-GB" sz="40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184203" y="6343129"/>
            <a:ext cx="5029200" cy="8001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259715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330575" algn="l"/>
              </a:tabLst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ＭＳ 明朝"/>
                <a:cs typeface="Times New Roman"/>
              </a:rPr>
              <a:t>For Scotland's learners, with Scotland's educators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ＭＳ 明朝"/>
              <a:cs typeface="Times New Roman"/>
            </a:endParaRP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61CFCB44-456C-EE4F-96C7-E7F47EC79BDC}"/>
              </a:ext>
            </a:extLst>
          </p:cNvPr>
          <p:cNvSpPr/>
          <p:nvPr/>
        </p:nvSpPr>
        <p:spPr>
          <a:xfrm>
            <a:off x="-1" y="6216074"/>
            <a:ext cx="8612733" cy="641740"/>
          </a:xfrm>
          <a:prstGeom prst="rtTriangle">
            <a:avLst/>
          </a:prstGeom>
          <a:solidFill>
            <a:srgbClr val="009BA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77489F-E110-C44E-8062-07FE84B6F424}"/>
              </a:ext>
            </a:extLst>
          </p:cNvPr>
          <p:cNvSpPr/>
          <p:nvPr/>
        </p:nvSpPr>
        <p:spPr>
          <a:xfrm>
            <a:off x="789481" y="2300597"/>
            <a:ext cx="48699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75E82"/>
                </a:solidFill>
                <a:ea typeface="Source Sans Pro" panose="020B0503030403020204" pitchFamily="34" charset="0"/>
                <a:cs typeface="Futura LT Light" panose="020B0602020204020303" pitchFamily="34" charset="-79"/>
              </a:rPr>
              <a:t>National conversations about </a:t>
            </a:r>
            <a:r>
              <a:rPr lang="en-US" sz="2400" dirty="0" err="1" smtClean="0">
                <a:solidFill>
                  <a:srgbClr val="175E82"/>
                </a:solidFill>
                <a:ea typeface="Source Sans Pro" panose="020B0503030403020204" pitchFamily="34" charset="0"/>
                <a:cs typeface="Futura LT Light" panose="020B0602020204020303" pitchFamily="34" charset="-79"/>
              </a:rPr>
              <a:t>PB</a:t>
            </a:r>
            <a:r>
              <a:rPr lang="en-US" sz="2400" dirty="0" smtClean="0">
                <a:solidFill>
                  <a:srgbClr val="175E82"/>
                </a:solidFill>
                <a:ea typeface="Source Sans Pro" panose="020B0503030403020204" pitchFamily="34" charset="0"/>
                <a:cs typeface="Futura LT Light" panose="020B0602020204020303" pitchFamily="34" charset="-79"/>
              </a:rPr>
              <a:t> in schools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175E82"/>
                </a:solidFill>
                <a:ea typeface="Source Sans Pro" panose="020B0503030403020204" pitchFamily="34" charset="0"/>
                <a:cs typeface="Futura LT Light" panose="020B0602020204020303" pitchFamily="34" charset="-79"/>
              </a:rPr>
              <a:t>National Strategic group for </a:t>
            </a:r>
            <a:r>
              <a:rPr lang="en-US" sz="2400" dirty="0" err="1" smtClean="0">
                <a:solidFill>
                  <a:srgbClr val="175E82"/>
                </a:solidFill>
                <a:ea typeface="Source Sans Pro" panose="020B0503030403020204" pitchFamily="34" charset="0"/>
                <a:cs typeface="Futura LT Light" panose="020B0602020204020303" pitchFamily="34" charset="-79"/>
              </a:rPr>
              <a:t>PB</a:t>
            </a:r>
            <a:endParaRPr lang="en-US" sz="2400" dirty="0" smtClean="0">
              <a:solidFill>
                <a:srgbClr val="175E82"/>
              </a:solidFill>
              <a:ea typeface="Source Sans Pro" panose="020B0503030403020204" pitchFamily="34" charset="0"/>
              <a:cs typeface="Futura LT Light" panose="020B0602020204020303" pitchFamily="34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175E82"/>
                </a:solidFill>
                <a:ea typeface="Source Sans Pro" panose="020B0503030403020204" pitchFamily="34" charset="0"/>
                <a:cs typeface="Futura LT Light" panose="020B0602020204020303" pitchFamily="34" charset="-79"/>
              </a:rPr>
              <a:t>PB</a:t>
            </a:r>
            <a:r>
              <a:rPr lang="en-US" sz="2400" dirty="0" smtClean="0">
                <a:solidFill>
                  <a:srgbClr val="175E82"/>
                </a:solidFill>
                <a:ea typeface="Source Sans Pro" panose="020B0503030403020204" pitchFamily="34" charset="0"/>
                <a:cs typeface="Futura LT Light" panose="020B0602020204020303" pitchFamily="34" charset="-79"/>
              </a:rPr>
              <a:t> Framework published</a:t>
            </a:r>
            <a:endParaRPr lang="en-US" sz="2400" dirty="0" smtClean="0">
              <a:solidFill>
                <a:srgbClr val="175E82"/>
              </a:solidFill>
              <a:ea typeface="Source Sans Pro" panose="020B0503030403020204" pitchFamily="34" charset="0"/>
              <a:cs typeface="Futura LT Light" panose="020B0602020204020303" pitchFamily="34" charset="-79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175E82"/>
              </a:solidFill>
              <a:ea typeface="Source Sans Pro" panose="020B0503030403020204" pitchFamily="34" charset="0"/>
            </a:endParaRPr>
          </a:p>
        </p:txBody>
      </p:sp>
      <p:pic>
        <p:nvPicPr>
          <p:cNvPr id="1026" name="Picture 2" descr="https://pfc.ca/wp-content/uploads/2016/12/looking-ba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711" y="2071035"/>
            <a:ext cx="5817921" cy="290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61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794854"/>
            <a:ext cx="12192000" cy="10631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8F5F4025-0F19-DC43-88D0-4B5C82E292A9}"/>
              </a:ext>
            </a:extLst>
          </p:cNvPr>
          <p:cNvSpPr/>
          <p:nvPr/>
        </p:nvSpPr>
        <p:spPr>
          <a:xfrm flipH="1">
            <a:off x="452582" y="5828446"/>
            <a:ext cx="11748108" cy="1029367"/>
          </a:xfrm>
          <a:prstGeom prst="rtTriangle">
            <a:avLst/>
          </a:prstGeom>
          <a:solidFill>
            <a:srgbClr val="009BAA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700" y="247522"/>
            <a:ext cx="10316817" cy="1325563"/>
          </a:xfrm>
        </p:spPr>
        <p:txBody>
          <a:bodyPr>
            <a:normAutofit/>
          </a:bodyPr>
          <a:lstStyle/>
          <a:p>
            <a:r>
              <a:rPr lang="en-GB" sz="4000" kern="1200" dirty="0" smtClean="0">
                <a:latin typeface="+mn-lt"/>
                <a:ea typeface="+mn-ea"/>
                <a:cs typeface="+mn-cs"/>
              </a:rPr>
              <a:t>Looking Forward</a:t>
            </a:r>
            <a:endParaRPr lang="en-GB" sz="40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184203" y="6343129"/>
            <a:ext cx="5029200" cy="8001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259715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330575" algn="l"/>
              </a:tabLst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ＭＳ 明朝"/>
                <a:cs typeface="Times New Roman"/>
              </a:rPr>
              <a:t>For Scotland's learners, with Scotland's educators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ＭＳ 明朝"/>
              <a:cs typeface="Times New Roman"/>
            </a:endParaRP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61CFCB44-456C-EE4F-96C7-E7F47EC79BDC}"/>
              </a:ext>
            </a:extLst>
          </p:cNvPr>
          <p:cNvSpPr/>
          <p:nvPr/>
        </p:nvSpPr>
        <p:spPr>
          <a:xfrm>
            <a:off x="-1" y="6216074"/>
            <a:ext cx="8612733" cy="641740"/>
          </a:xfrm>
          <a:prstGeom prst="rtTriangle">
            <a:avLst/>
          </a:prstGeom>
          <a:solidFill>
            <a:srgbClr val="009BA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627" y="2330289"/>
            <a:ext cx="4947200" cy="591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0084CA"/>
                </a:solidFill>
                <a:latin typeface="proxima-nova"/>
                <a:hlinkClick r:id="rId3"/>
              </a:rPr>
              <a:t>Priority </a:t>
            </a:r>
            <a:r>
              <a:rPr lang="en-GB" sz="1600" b="1" dirty="0">
                <a:solidFill>
                  <a:srgbClr val="0084CA"/>
                </a:solidFill>
                <a:latin typeface="proxima-nova"/>
                <a:hlinkClick r:id="rId3"/>
              </a:rPr>
              <a:t>12: </a:t>
            </a:r>
            <a:r>
              <a:rPr lang="en-GB" sz="1600" b="1" dirty="0" err="1">
                <a:solidFill>
                  <a:srgbClr val="0084CA"/>
                </a:solidFill>
                <a:latin typeface="proxima-nova"/>
                <a:hlinkClick r:id="rId3"/>
              </a:rPr>
              <a:t>PB</a:t>
            </a:r>
            <a:r>
              <a:rPr lang="en-GB" sz="1600" b="1" dirty="0">
                <a:solidFill>
                  <a:srgbClr val="0084CA"/>
                </a:solidFill>
                <a:latin typeface="proxima-nova"/>
                <a:hlinkClick r:id="rId3"/>
              </a:rPr>
              <a:t> across </a:t>
            </a:r>
            <a:r>
              <a:rPr lang="en-GB" sz="1600" b="1" dirty="0" smtClean="0">
                <a:solidFill>
                  <a:srgbClr val="0084CA"/>
                </a:solidFill>
                <a:latin typeface="proxima-nova"/>
                <a:hlinkClick r:id="rId3"/>
              </a:rPr>
              <a:t>education</a:t>
            </a:r>
            <a:r>
              <a:rPr lang="en-GB" sz="1600" b="1" dirty="0" smtClean="0">
                <a:solidFill>
                  <a:srgbClr val="0084CA"/>
                </a:solidFill>
                <a:latin typeface="proxima-nova"/>
              </a:rPr>
              <a:t> - </a:t>
            </a:r>
            <a:r>
              <a:rPr lang="en-GB" sz="1600" b="1" dirty="0"/>
              <a:t>where everyone can contribute equally</a:t>
            </a:r>
            <a:endParaRPr lang="en-GB" sz="1600" dirty="0"/>
          </a:p>
        </p:txBody>
      </p:sp>
      <p:sp>
        <p:nvSpPr>
          <p:cNvPr id="12" name="Rectangle 11"/>
          <p:cNvSpPr/>
          <p:nvPr/>
        </p:nvSpPr>
        <p:spPr>
          <a:xfrm>
            <a:off x="588627" y="2963114"/>
            <a:ext cx="51943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84CA"/>
                </a:solidFill>
                <a:latin typeface="proxima-nova"/>
                <a:hlinkClick r:id="rId4"/>
              </a:rPr>
              <a:t>Priority 13: </a:t>
            </a:r>
            <a:r>
              <a:rPr lang="en-GB" sz="1600" b="1" dirty="0" err="1">
                <a:solidFill>
                  <a:srgbClr val="0084CA"/>
                </a:solidFill>
                <a:latin typeface="proxima-nova"/>
                <a:hlinkClick r:id="rId4"/>
              </a:rPr>
              <a:t>PB</a:t>
            </a:r>
            <a:r>
              <a:rPr lang="en-GB" sz="1600" b="1" dirty="0">
                <a:solidFill>
                  <a:srgbClr val="0084CA"/>
                </a:solidFill>
                <a:latin typeface="proxima-nova"/>
                <a:hlinkClick r:id="rId4"/>
              </a:rPr>
              <a:t> in </a:t>
            </a:r>
            <a:r>
              <a:rPr lang="en-GB" sz="1600" b="1" dirty="0" smtClean="0">
                <a:solidFill>
                  <a:srgbClr val="0084CA"/>
                </a:solidFill>
                <a:latin typeface="proxima-nova"/>
                <a:hlinkClick r:id="rId4"/>
              </a:rPr>
              <a:t>Schools</a:t>
            </a:r>
            <a:r>
              <a:rPr lang="en-GB" sz="1600" b="1" dirty="0" smtClean="0">
                <a:solidFill>
                  <a:srgbClr val="0084CA"/>
                </a:solidFill>
                <a:latin typeface="proxima-nova"/>
              </a:rPr>
              <a:t> - </a:t>
            </a:r>
            <a:r>
              <a:rPr lang="en-GB" sz="1600" b="1" dirty="0" smtClean="0"/>
              <a:t>developing </a:t>
            </a:r>
            <a:r>
              <a:rPr lang="en-GB" sz="1600" b="1" dirty="0" err="1"/>
              <a:t>PB</a:t>
            </a:r>
            <a:r>
              <a:rPr lang="en-GB" sz="1600" b="1" dirty="0"/>
              <a:t> further in </a:t>
            </a:r>
            <a:r>
              <a:rPr lang="en-GB" sz="1600" b="1" dirty="0" smtClean="0"/>
              <a:t>schools, involving wide range of stakeholders</a:t>
            </a:r>
            <a:endParaRPr lang="en-GB" sz="1600" dirty="0"/>
          </a:p>
        </p:txBody>
      </p:sp>
      <p:sp>
        <p:nvSpPr>
          <p:cNvPr id="13" name="Rectangle 12"/>
          <p:cNvSpPr/>
          <p:nvPr/>
        </p:nvSpPr>
        <p:spPr>
          <a:xfrm>
            <a:off x="588626" y="3770184"/>
            <a:ext cx="53633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84CA"/>
                </a:solidFill>
                <a:latin typeface="proxima-nova"/>
                <a:hlinkClick r:id="rId5"/>
              </a:rPr>
              <a:t>Priority 14: </a:t>
            </a:r>
            <a:r>
              <a:rPr lang="en-GB" sz="1600" b="1" dirty="0" err="1">
                <a:solidFill>
                  <a:srgbClr val="0084CA"/>
                </a:solidFill>
                <a:latin typeface="proxima-nova"/>
                <a:hlinkClick r:id="rId5"/>
              </a:rPr>
              <a:t>PB</a:t>
            </a:r>
            <a:r>
              <a:rPr lang="en-GB" sz="1600" b="1" dirty="0">
                <a:solidFill>
                  <a:srgbClr val="0084CA"/>
                </a:solidFill>
                <a:latin typeface="proxima-nova"/>
                <a:hlinkClick r:id="rId5"/>
              </a:rPr>
              <a:t> addressing the attainment </a:t>
            </a:r>
            <a:r>
              <a:rPr lang="en-GB" sz="1600" b="1" dirty="0" smtClean="0">
                <a:solidFill>
                  <a:srgbClr val="0084CA"/>
                </a:solidFill>
                <a:latin typeface="proxima-nova"/>
                <a:hlinkClick r:id="rId5"/>
              </a:rPr>
              <a:t>gap</a:t>
            </a:r>
            <a:r>
              <a:rPr lang="en-GB" sz="1600" b="1" dirty="0" smtClean="0">
                <a:solidFill>
                  <a:srgbClr val="0084CA"/>
                </a:solidFill>
                <a:latin typeface="proxima-nova"/>
              </a:rPr>
              <a:t> - </a:t>
            </a:r>
            <a:r>
              <a:rPr lang="en-GB" sz="1600" b="1" dirty="0" smtClean="0"/>
              <a:t>address </a:t>
            </a:r>
            <a:r>
              <a:rPr lang="en-GB" sz="1600" b="1" dirty="0"/>
              <a:t>challenges of poverty and inequality </a:t>
            </a:r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591773" y="1685478"/>
            <a:ext cx="4884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175E82"/>
                </a:solidFill>
                <a:ea typeface="Source Sans Pro" panose="020B0503030403020204" pitchFamily="34" charset="0"/>
                <a:cs typeface="Futura LT Light" panose="020B0602020204020303" pitchFamily="34" charset="-79"/>
              </a:rPr>
              <a:t>PB</a:t>
            </a:r>
            <a:r>
              <a:rPr lang="en-US" b="1" dirty="0">
                <a:solidFill>
                  <a:srgbClr val="175E82"/>
                </a:solidFill>
                <a:ea typeface="Source Sans Pro" panose="020B0503030403020204" pitchFamily="34" charset="0"/>
                <a:cs typeface="Futura LT Light" panose="020B0602020204020303" pitchFamily="34" charset="-79"/>
              </a:rPr>
              <a:t> Framework – priorities for Education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736043" y="4690241"/>
            <a:ext cx="4499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175E82"/>
                </a:solidFill>
                <a:ea typeface="Source Sans Pro" panose="020B0503030403020204" pitchFamily="34" charset="0"/>
                <a:cs typeface="Futura LT Light" panose="020B0602020204020303" pitchFamily="34" charset="-79"/>
              </a:rPr>
              <a:t>Links to National policy and strategy</a:t>
            </a:r>
            <a:endParaRPr lang="en-GB" b="1" dirty="0"/>
          </a:p>
        </p:txBody>
      </p:sp>
      <p:pic>
        <p:nvPicPr>
          <p:cNvPr id="2050" name="Picture 2" descr="https://leadchangegroup.com/wp-content/uploads/2018/03/forward-16x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636" y="1960713"/>
            <a:ext cx="5292976" cy="297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2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794854"/>
            <a:ext cx="12192000" cy="10631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8F5F4025-0F19-DC43-88D0-4B5C82E292A9}"/>
              </a:ext>
            </a:extLst>
          </p:cNvPr>
          <p:cNvSpPr/>
          <p:nvPr/>
        </p:nvSpPr>
        <p:spPr>
          <a:xfrm flipH="1">
            <a:off x="452582" y="5828446"/>
            <a:ext cx="11748108" cy="1029367"/>
          </a:xfrm>
          <a:prstGeom prst="rtTriangle">
            <a:avLst/>
          </a:prstGeom>
          <a:solidFill>
            <a:srgbClr val="009BAA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9740" y="2361159"/>
            <a:ext cx="3087110" cy="1325563"/>
          </a:xfrm>
        </p:spPr>
        <p:txBody>
          <a:bodyPr>
            <a:normAutofit/>
          </a:bodyPr>
          <a:lstStyle/>
          <a:p>
            <a:r>
              <a:rPr lang="en-GB" sz="4000" kern="1200" dirty="0">
                <a:latin typeface="+mn-lt"/>
                <a:ea typeface="+mn-ea"/>
                <a:cs typeface="+mn-cs"/>
              </a:rPr>
              <a:t>Questions?</a:t>
            </a:r>
            <a:endParaRPr lang="en-GB" sz="40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184203" y="6343129"/>
            <a:ext cx="5029200" cy="8001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259715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330575" algn="l"/>
              </a:tabLst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ＭＳ 明朝"/>
                <a:cs typeface="Times New Roman"/>
              </a:rPr>
              <a:t>For Scotland's learners, with Scotland's educators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ＭＳ 明朝"/>
              <a:cs typeface="Times New Roman"/>
            </a:endParaRP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61CFCB44-456C-EE4F-96C7-E7F47EC79BDC}"/>
              </a:ext>
            </a:extLst>
          </p:cNvPr>
          <p:cNvSpPr/>
          <p:nvPr/>
        </p:nvSpPr>
        <p:spPr>
          <a:xfrm>
            <a:off x="-1" y="6216074"/>
            <a:ext cx="8612733" cy="641740"/>
          </a:xfrm>
          <a:prstGeom prst="rtTriangle">
            <a:avLst/>
          </a:prstGeom>
          <a:solidFill>
            <a:srgbClr val="009BA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77489F-E110-C44E-8062-07FE84B6F424}"/>
              </a:ext>
            </a:extLst>
          </p:cNvPr>
          <p:cNvSpPr/>
          <p:nvPr/>
        </p:nvSpPr>
        <p:spPr>
          <a:xfrm>
            <a:off x="659700" y="1858501"/>
            <a:ext cx="8796534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175E82"/>
                </a:solidFill>
                <a:ea typeface="Source Sans Pro" panose="020B0503030403020204" pitchFamily="34" charset="0"/>
                <a:cs typeface="Futura LT Light" panose="020B0602020204020303" pitchFamily="34" charset="-79"/>
              </a:rPr>
              <a:t/>
            </a:r>
            <a:br>
              <a:rPr lang="en-US" sz="2400" dirty="0">
                <a:solidFill>
                  <a:srgbClr val="175E82"/>
                </a:solidFill>
                <a:ea typeface="Source Sans Pro" panose="020B0503030403020204" pitchFamily="34" charset="0"/>
                <a:cs typeface="Futura LT Light" panose="020B0602020204020303" pitchFamily="34" charset="-79"/>
              </a:rPr>
            </a:br>
            <a:endParaRPr lang="en-US" sz="2400" dirty="0">
              <a:solidFill>
                <a:srgbClr val="175E82"/>
              </a:solidFill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2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C8A5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Office Theme 1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009BAA"/>
        </a:accent1>
        <a:accent2>
          <a:srgbClr val="B2D235"/>
        </a:accent2>
        <a:accent3>
          <a:srgbClr val="FFFFFF"/>
        </a:accent3>
        <a:accent4>
          <a:srgbClr val="DADADA"/>
        </a:accent4>
        <a:accent5>
          <a:srgbClr val="AACBD2"/>
        </a:accent5>
        <a:accent6>
          <a:srgbClr val="A1BE2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7C0DB2C60CEE46B5D1BC27B50318F0" ma:contentTypeVersion="12" ma:contentTypeDescription="Create a new document." ma:contentTypeScope="" ma:versionID="a4450ff41dd8f29edda0c7f472a341a7">
  <xsd:schema xmlns:xsd="http://www.w3.org/2001/XMLSchema" xmlns:xs="http://www.w3.org/2001/XMLSchema" xmlns:p="http://schemas.microsoft.com/office/2006/metadata/properties" xmlns:ns2="70410010-6a56-40e2-b5cf-6acccb3503c6" xmlns:ns3="8d2fb17e-d823-44c5-a7fa-0dbcecb152a8" targetNamespace="http://schemas.microsoft.com/office/2006/metadata/properties" ma:root="true" ma:fieldsID="dd6c1dc25a5600b157bc3ff8e40ac459" ns2:_="" ns3:_="">
    <xsd:import namespace="70410010-6a56-40e2-b5cf-6acccb3503c6"/>
    <xsd:import namespace="8d2fb17e-d823-44c5-a7fa-0dbcecb152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410010-6a56-40e2-b5cf-6acccb3503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2fb17e-d823-44c5-a7fa-0dbcecb152a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75B553-2AE0-4B0C-913C-4B15DEBD22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06FD91-81AC-435A-A35C-7731FE3F0E21}"/>
</file>

<file path=customXml/itemProps3.xml><?xml version="1.0" encoding="utf-8"?>
<ds:datastoreItem xmlns:ds="http://schemas.openxmlformats.org/officeDocument/2006/customXml" ds:itemID="{D7967039-C71A-4B84-9858-0728C216CC0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 PP Template</Template>
  <TotalTime>2621</TotalTime>
  <Words>144</Words>
  <Application>Microsoft Office PowerPoint</Application>
  <PresentationFormat>Widescreen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Arial Bold</vt:lpstr>
      <vt:lpstr>Calibri</vt:lpstr>
      <vt:lpstr>Futura LT Light</vt:lpstr>
      <vt:lpstr>Lucida Grande</vt:lpstr>
      <vt:lpstr>ＭＳ 明朝</vt:lpstr>
      <vt:lpstr>proxima-nova</vt:lpstr>
      <vt:lpstr>Source Sans Pro</vt:lpstr>
      <vt:lpstr>Times New Roman</vt:lpstr>
      <vt:lpstr>Wingdings</vt:lpstr>
      <vt:lpstr>Powerpoint_template</vt:lpstr>
      <vt:lpstr>PowerPoint Presentation</vt:lpstr>
      <vt:lpstr>Looking Back</vt:lpstr>
      <vt:lpstr>Looking Forward</vt:lpstr>
      <vt:lpstr>Questions?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Nicola.Sykes@educationscotland.gov.scot</dc:creator>
  <cp:lastModifiedBy>Nicola Sykes</cp:lastModifiedBy>
  <cp:revision>55</cp:revision>
  <cp:lastPrinted>2014-02-19T15:05:01Z</cp:lastPrinted>
  <dcterms:created xsi:type="dcterms:W3CDTF">2019-04-25T12:42:24Z</dcterms:created>
  <dcterms:modified xsi:type="dcterms:W3CDTF">2022-03-30T07:47:19Z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0x010100D17C0DB2C60CEE46B5D1BC27B50318F0</vt:lpwstr>
  </property>
  <property fmtid="{D5CDD505-2E9C-101B-9397-08002B2CF9AE}" pid="3" name="_dlc_DocIdItemGuid">
    <vt:lpwstr>c74d0d01-22fa-4460-a599-e806a271597e</vt:lpwstr>
  </property>
  <property fmtid="{D5CDD505-2E9C-101B-9397-08002B2CF9AE}" pid="4" name="Objective-Id">
    <vt:lpwstr>A24247092</vt:lpwstr>
  </property>
  <property fmtid="{D5CDD505-2E9C-101B-9397-08002B2CF9AE}" pid="5" name="Objective-Title">
    <vt:lpwstr>People Survey Take 2</vt:lpwstr>
  </property>
  <property fmtid="{D5CDD505-2E9C-101B-9397-08002B2CF9AE}" pid="6" name="Objective-Description">
    <vt:lpwstr/>
  </property>
  <property fmtid="{D5CDD505-2E9C-101B-9397-08002B2CF9AE}" pid="7" name="Objective-CreationStamp">
    <vt:filetime>2019-04-25T16:02:44Z</vt:filetime>
  </property>
  <property fmtid="{D5CDD505-2E9C-101B-9397-08002B2CF9AE}" pid="8" name="Objective-IsApproved">
    <vt:bool>false</vt:bool>
  </property>
  <property fmtid="{D5CDD505-2E9C-101B-9397-08002B2CF9AE}" pid="9" name="Objective-IsPublished">
    <vt:bool>false</vt:bool>
  </property>
  <property fmtid="{D5CDD505-2E9C-101B-9397-08002B2CF9AE}" pid="10" name="Objective-DatePublished">
    <vt:lpwstr/>
  </property>
  <property fmtid="{D5CDD505-2E9C-101B-9397-08002B2CF9AE}" pid="11" name="Objective-ModificationStamp">
    <vt:filetime>2019-04-29T12:50:55Z</vt:filetime>
  </property>
  <property fmtid="{D5CDD505-2E9C-101B-9397-08002B2CF9AE}" pid="12" name="Objective-Owner">
    <vt:lpwstr>Murphy, Rachael R (U444270)</vt:lpwstr>
  </property>
  <property fmtid="{D5CDD505-2E9C-101B-9397-08002B2CF9AE}" pid="13" name="Objective-Path">
    <vt:lpwstr>Murphy, Rachael R (U444270):Special Folder - Murphy, Rachael R (U444270):Personal Files:</vt:lpwstr>
  </property>
  <property fmtid="{D5CDD505-2E9C-101B-9397-08002B2CF9AE}" pid="14" name="Objective-Parent">
    <vt:lpwstr>Personal Files</vt:lpwstr>
  </property>
  <property fmtid="{D5CDD505-2E9C-101B-9397-08002B2CF9AE}" pid="15" name="Objective-State">
    <vt:lpwstr>Being Edited</vt:lpwstr>
  </property>
  <property fmtid="{D5CDD505-2E9C-101B-9397-08002B2CF9AE}" pid="16" name="Objective-VersionId">
    <vt:lpwstr>vA34712270</vt:lpwstr>
  </property>
  <property fmtid="{D5CDD505-2E9C-101B-9397-08002B2CF9AE}" pid="17" name="Objective-Version">
    <vt:lpwstr>0.3</vt:lpwstr>
  </property>
  <property fmtid="{D5CDD505-2E9C-101B-9397-08002B2CF9AE}" pid="18" name="Objective-VersionNumber">
    <vt:r8>3</vt:r8>
  </property>
  <property fmtid="{D5CDD505-2E9C-101B-9397-08002B2CF9AE}" pid="19" name="Objective-VersionComment">
    <vt:lpwstr/>
  </property>
  <property fmtid="{D5CDD505-2E9C-101B-9397-08002B2CF9AE}" pid="20" name="Objective-FileNumber">
    <vt:lpwstr/>
  </property>
  <property fmtid="{D5CDD505-2E9C-101B-9397-08002B2CF9AE}" pid="21" name="Objective-Classification">
    <vt:lpwstr>[Inherited - OFFICIAL]</vt:lpwstr>
  </property>
  <property fmtid="{D5CDD505-2E9C-101B-9397-08002B2CF9AE}" pid="22" name="Objective-Caveats">
    <vt:lpwstr/>
  </property>
  <property fmtid="{D5CDD505-2E9C-101B-9397-08002B2CF9AE}" pid="23" name="Objective-Connect Creator">
    <vt:lpwstr/>
  </property>
  <property fmtid="{D5CDD505-2E9C-101B-9397-08002B2CF9AE}" pid="24" name="Objective-Date Received">
    <vt:lpwstr/>
  </property>
  <property fmtid="{D5CDD505-2E9C-101B-9397-08002B2CF9AE}" pid="25" name="Objective-Date of Original">
    <vt:lpwstr/>
  </property>
  <property fmtid="{D5CDD505-2E9C-101B-9397-08002B2CF9AE}" pid="26" name="Objective-SG Web Publication - Category">
    <vt:lpwstr/>
  </property>
  <property fmtid="{D5CDD505-2E9C-101B-9397-08002B2CF9AE}" pid="27" name="Objective-SG Web Publication - Category 2 Classification">
    <vt:lpwstr/>
  </property>
  <property fmtid="{D5CDD505-2E9C-101B-9397-08002B2CF9AE}" pid="28" name="Objective-Comment">
    <vt:lpwstr/>
  </property>
  <property fmtid="{D5CDD505-2E9C-101B-9397-08002B2CF9AE}" pid="29" name="Objective-Date of Original [system]">
    <vt:lpwstr/>
  </property>
  <property fmtid="{D5CDD505-2E9C-101B-9397-08002B2CF9AE}" pid="30" name="Objective-Date Received [system]">
    <vt:lpwstr/>
  </property>
  <property fmtid="{D5CDD505-2E9C-101B-9397-08002B2CF9AE}" pid="31" name="Objective-SG Web Publication - Category [system]">
    <vt:lpwstr/>
  </property>
  <property fmtid="{D5CDD505-2E9C-101B-9397-08002B2CF9AE}" pid="32" name="Objective-SG Web Publication - Category 2 Classification [system]">
    <vt:lpwstr/>
  </property>
  <property fmtid="{D5CDD505-2E9C-101B-9397-08002B2CF9AE}" pid="33" name="Objective-Connect Creator [system]">
    <vt:lpwstr/>
  </property>
</Properties>
</file>