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07FE-1D53-7848-A323-4715F03AF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D6EED-EA3E-0540-8B01-FBF59CD0C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18837-572F-AA43-89D4-EF2424C0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F199B-D81C-F649-BFA6-8E369248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EA03D-A268-DB4B-92CF-0235BA65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3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6EA9-BCC5-B34E-84F2-4FBD58A1F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004D2-74FE-524D-88DC-8DE4ADAE2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6AE3E-8930-6D48-A38D-139248131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DB49B-E231-BF40-8A78-D81DD6A81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AECAA-1FB2-FE4B-A138-109D7ECE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1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442661-4C02-8048-BE3C-427A1D9F0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C503C-0E2C-604A-84BE-9FFCD949E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F1716-78AD-B04A-B971-DAB6B077D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B9A32-5B59-654F-BDAD-1D4FD995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A081E-FCCA-F74C-8FE0-6D92BF7E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3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71C6-4704-2344-9AD7-B0CA0D7C2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F0548-20F2-A147-870E-2E5AB1F1C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6C837-F9E5-1F42-905C-61C2F3DA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6AF91-0A33-9145-AEC6-DBACC0B6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7A8F8-0092-A744-B6DD-4A0F70E0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B98F9-4EF5-DB43-BA31-4B4CDB37D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BAD93-C6FC-DA42-98A2-773FEB597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490A2-072D-5D48-85D4-078C1259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51D6D-F020-AD45-9135-604EC127F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CD78F-A211-CB47-A3EE-5EB91B67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5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B1C54-68E7-5747-84A3-46BEAD4E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45773-0F56-BC46-99B5-21410FCFB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7AB11-5EE7-4348-8DB4-0D54120AB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C544C-0759-E94D-94A6-C7339B5FF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E6C82-560C-A749-9B21-8D1299D5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5891B-1F53-684F-B770-B55CF163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3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BCC15-0559-E140-878F-470E72DA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BF60A-7789-404F-889D-6C0304E84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7D8D0-1C84-A845-B24C-FBAB0FA03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CBD3B0-1C57-6948-B207-5B60797F3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36547-6DD4-E446-9A8D-CE223A328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F4D70-C68C-A744-8203-416E2FC8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7A8FB-2353-8948-851B-AEB83872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BBE2AE-8E54-704F-A07A-6C9F2650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5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00FBE-910F-CA43-86DF-5A386D293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DFE9D-AFEC-4942-B846-A5228B0F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9752D2-A4AC-3F41-A3AC-177975BE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8B37E2-B91B-974D-AD9E-861A5497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A26570-27ED-7F40-918C-D1AC6A89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24370-F4A4-B548-9742-A9D84F039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DD2FF-9BAE-654A-ACD2-7205B816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4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EFEE2-394F-914B-B191-DD87E69D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C3933-3535-ED47-B84A-5178EF71A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8F731-4DF6-1B4C-8F8C-995CDD2F0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B91D6-BD60-EF47-8870-58DD5B50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AA864-DA07-4842-B2D1-06F78E820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AF258-0655-7C40-8ECE-13342877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7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43F2C-F34B-2545-ACAB-56E88391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FDA219-400E-F947-868D-A96C09345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50AA7-E1DE-CB40-B747-0AB49D03D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45099-9AB0-664A-99F8-B43A0F02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4D3E2-B4FB-EC40-8D2B-5DD600305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4C000-0897-3449-BAB0-E981F479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4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661FC-DAD3-1444-B0D6-14FC9187F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A7AAF-F8A7-8A4F-AE42-2FACF9355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A9E03-DA12-0742-988E-0D5597BD1F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B1BF-ED54-E641-8F22-5433E4916AC7}" type="datetimeFigureOut">
              <a:rPr lang="en-US" smtClean="0"/>
              <a:t>6/25/21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2F758-1D27-9947-9D26-3C435D395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613A-0BBF-2A41-8109-D6783599E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3404-5998-D34F-BF45-EDBA3C39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3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bscotland.scot/blog/2015/9/24/pb-in-action-glasgow-city-counc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bscotland.scot/blog/2016/4/11/pb-in-action-tackling-disadvantage-in-midlothian" TargetMode="External"/><Relationship Id="rId5" Type="http://schemas.openxmlformats.org/officeDocument/2006/relationships/hyperlink" Target="https://pbscotland.scot/blog/2016/7/5/pb-in-action-north-ayrshire-three-towns-pilot-event" TargetMode="External"/><Relationship Id="rId4" Type="http://schemas.openxmlformats.org/officeDocument/2006/relationships/hyperlink" Target="https://pbscotland.scot/blog/2015/9/24/pb-in-action-highland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Chart, timeline, box and whisker chart&#10;&#10;Description automatically generated">
            <a:extLst>
              <a:ext uri="{FF2B5EF4-FFF2-40B4-BE49-F238E27FC236}">
                <a16:creationId xmlns:a16="http://schemas.microsoft.com/office/drawing/2014/main" id="{7681D91C-71E9-0E4A-A739-073ACE71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B2E4F31-7C7C-E048-9292-377165CE36FF}"/>
              </a:ext>
            </a:extLst>
          </p:cNvPr>
          <p:cNvSpPr txBox="1"/>
          <p:nvPr/>
        </p:nvSpPr>
        <p:spPr>
          <a:xfrm>
            <a:off x="3207484" y="2545882"/>
            <a:ext cx="22782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2013: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Commission for Strengthening Local Democracy is launched with reference to PB.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F82E58-6366-F649-8503-559677AA0907}"/>
              </a:ext>
            </a:extLst>
          </p:cNvPr>
          <p:cNvSpPr txBox="1"/>
          <p:nvPr/>
        </p:nvSpPr>
        <p:spPr>
          <a:xfrm>
            <a:off x="5693056" y="2545882"/>
            <a:ext cx="227825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2014: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Scottish Government commits to support and promote PB - PB Working Group established.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E5C787-0FFE-2942-ABEE-E2C36C12DD94}"/>
              </a:ext>
            </a:extLst>
          </p:cNvPr>
          <p:cNvSpPr txBox="1"/>
          <p:nvPr/>
        </p:nvSpPr>
        <p:spPr>
          <a:xfrm>
            <a:off x="8218759" y="2545882"/>
            <a:ext cx="22782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2014: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PB experts provide training across Scotland to introduce PB to Local Authorities.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FBC3B2-891D-4A4C-98FA-A39FFF458596}"/>
              </a:ext>
            </a:extLst>
          </p:cNvPr>
          <p:cNvSpPr txBox="1"/>
          <p:nvPr/>
        </p:nvSpPr>
        <p:spPr>
          <a:xfrm>
            <a:off x="4956873" y="4763979"/>
            <a:ext cx="22782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2015: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PB Scotland website launched by Scottish Community Development Centre and funded by Scottish Government.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29783A-6208-B04C-A58B-9A4E9B7EB63A}"/>
              </a:ext>
            </a:extLst>
          </p:cNvPr>
          <p:cNvSpPr txBox="1"/>
          <p:nvPr/>
        </p:nvSpPr>
        <p:spPr>
          <a:xfrm>
            <a:off x="721912" y="2545882"/>
            <a:ext cx="227825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Pre-2013: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Early PB takes place across Scotland, including Leith Decides and Coalfields Regeneration Trust.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60C50D-2ABA-4E4A-B43D-24C0A8605166}"/>
              </a:ext>
            </a:extLst>
          </p:cNvPr>
          <p:cNvSpPr txBox="1"/>
          <p:nvPr/>
        </p:nvSpPr>
        <p:spPr>
          <a:xfrm>
            <a:off x="2068358" y="4763980"/>
            <a:ext cx="22782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2015: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Local Authorities such as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Glasgow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Highlands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Ayrshire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Councils and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Midlothian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and more begin their PB pilots.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E14EB0-9BBB-4B40-8023-C89E12389A59}"/>
              </a:ext>
            </a:extLst>
          </p:cNvPr>
          <p:cNvSpPr txBox="1"/>
          <p:nvPr/>
        </p:nvSpPr>
        <p:spPr>
          <a:xfrm>
            <a:off x="7971307" y="4809663"/>
            <a:ext cx="22782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2016: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PB Scotland holds the two-day International PB conference for more than 200 people.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1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, timeline, box and whisker chart&#10;&#10;Description automatically generated">
            <a:extLst>
              <a:ext uri="{FF2B5EF4-FFF2-40B4-BE49-F238E27FC236}">
                <a16:creationId xmlns:a16="http://schemas.microsoft.com/office/drawing/2014/main" id="{CBEDFDD7-0B25-0649-9DA5-CA27B5AF3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3F82E58-6366-F649-8503-559677AA0907}"/>
              </a:ext>
            </a:extLst>
          </p:cNvPr>
          <p:cNvSpPr txBox="1"/>
          <p:nvPr/>
        </p:nvSpPr>
        <p:spPr>
          <a:xfrm>
            <a:off x="612503" y="2582614"/>
            <a:ext cx="227825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2016: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Scottish Government announces £2m Community Choices Fund - 33 organisations disburse £1.7m.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E5C787-0FFE-2942-ABEE-E2C36C12DD94}"/>
              </a:ext>
            </a:extLst>
          </p:cNvPr>
          <p:cNvSpPr txBox="1"/>
          <p:nvPr/>
        </p:nvSpPr>
        <p:spPr>
          <a:xfrm>
            <a:off x="3111656" y="2582613"/>
            <a:ext cx="227825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PB Scotland Conference sees people come together to discuss PB’s progress across Scotland.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0A0EF2-4995-2949-B0B2-9A53D0DC47F5}"/>
              </a:ext>
            </a:extLst>
          </p:cNvPr>
          <p:cNvSpPr txBox="1"/>
          <p:nvPr/>
        </p:nvSpPr>
        <p:spPr>
          <a:xfrm>
            <a:off x="8345677" y="2572279"/>
            <a:ext cx="22782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Scottish Government commit further £2m to Community Choices Fund. 33 organisations disburse £1.5m through PB.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ECA2AD-5D09-904D-8E6B-90A29DF0FF5F}"/>
              </a:ext>
            </a:extLst>
          </p:cNvPr>
          <p:cNvSpPr txBox="1"/>
          <p:nvPr/>
        </p:nvSpPr>
        <p:spPr>
          <a:xfrm>
            <a:off x="5518578" y="2582613"/>
            <a:ext cx="277509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All 32 Local Authorities across Scotland agree to make 1% of council budgets subject to PB as part of  COSLA / Scottish Government Framework Agreement.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92B548-4799-CB41-A85F-02F69B7A6780}"/>
              </a:ext>
            </a:extLst>
          </p:cNvPr>
          <p:cNvSpPr txBox="1"/>
          <p:nvPr/>
        </p:nvSpPr>
        <p:spPr>
          <a:xfrm>
            <a:off x="5084186" y="4797873"/>
            <a:ext cx="22782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Glasgow Disability Alliance to explore barriers to PB for disabled people in Scotland.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E6933B-247C-EC46-AA8B-08A14DD583D6}"/>
              </a:ext>
            </a:extLst>
          </p:cNvPr>
          <p:cNvSpPr/>
          <p:nvPr/>
        </p:nvSpPr>
        <p:spPr>
          <a:xfrm>
            <a:off x="1856779" y="4784949"/>
            <a:ext cx="25097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2017: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39,484 people voted for 2,058 activities and projects at 122 PB events through Community Choices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6E8A0D-7E4C-7845-A376-C9AB0BEBEAF6}"/>
              </a:ext>
            </a:extLst>
          </p:cNvPr>
          <p:cNvSpPr txBox="1"/>
          <p:nvPr/>
        </p:nvSpPr>
        <p:spPr>
          <a:xfrm>
            <a:off x="7970649" y="4784949"/>
            <a:ext cx="22782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PB Scotland Festival takes place with two days of events, discussions, and ideas around PB all across Scotland.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9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, timeline, box and whisker chart&#10;&#10;Description automatically generated">
            <a:extLst>
              <a:ext uri="{FF2B5EF4-FFF2-40B4-BE49-F238E27FC236}">
                <a16:creationId xmlns:a16="http://schemas.microsoft.com/office/drawing/2014/main" id="{90AA08B4-5E19-774B-9AEC-F810BCD2F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3F82E58-6366-F649-8503-559677AA0907}"/>
              </a:ext>
            </a:extLst>
          </p:cNvPr>
          <p:cNvSpPr txBox="1"/>
          <p:nvPr/>
        </p:nvSpPr>
        <p:spPr>
          <a:xfrm>
            <a:off x="627620" y="2511589"/>
            <a:ext cx="227825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2018: ‘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Moving Toward the Mainstream’ film launched by PB Scotland, Glasgow City Council and funded through the Community Choices Fund. </a:t>
            </a:r>
          </a:p>
          <a:p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E5C787-0FFE-2942-ABEE-E2C36C12DD94}"/>
              </a:ext>
            </a:extLst>
          </p:cNvPr>
          <p:cNvSpPr txBox="1"/>
          <p:nvPr/>
        </p:nvSpPr>
        <p:spPr>
          <a:xfrm>
            <a:off x="4956874" y="4720503"/>
            <a:ext cx="22782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The Scottish Government publishes the Glasgow Caledonian  report which evaluates the impact PB has had in Scotland from 2016-18.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652562-B631-2C47-BF4E-736D21270B78}"/>
              </a:ext>
            </a:extLst>
          </p:cNvPr>
          <p:cNvSpPr txBox="1"/>
          <p:nvPr/>
        </p:nvSpPr>
        <p:spPr>
          <a:xfrm>
            <a:off x="3145388" y="2511589"/>
            <a:ext cx="2058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2017: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Local Authorities match fund £2,365,686 Project Funding for PB in Scotland.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722E60-67E3-3C45-940E-C4A39D8AB1FB}"/>
              </a:ext>
            </a:extLst>
          </p:cNvPr>
          <p:cNvSpPr txBox="1"/>
          <p:nvPr/>
        </p:nvSpPr>
        <p:spPr>
          <a:xfrm>
            <a:off x="8076930" y="2511588"/>
            <a:ext cx="2616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2018: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17 Community organisations disburse £790,217 to local groups and causes.</a:t>
            </a:r>
            <a:endParaRPr lang="en-GB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17B4A2-8656-0449-9B28-508A9CACE61B}"/>
              </a:ext>
            </a:extLst>
          </p:cNvPr>
          <p:cNvSpPr/>
          <p:nvPr/>
        </p:nvSpPr>
        <p:spPr>
          <a:xfrm>
            <a:off x="5658529" y="2537151"/>
            <a:ext cx="24184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2018: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57,721 voters 526 community events run by community groups and local councils through Community Choices.</a:t>
            </a:r>
            <a:endParaRPr lang="en-GB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758DB1-CB5E-074C-9F3C-2255DCAA170A}"/>
              </a:ext>
            </a:extLst>
          </p:cNvPr>
          <p:cNvSpPr txBox="1"/>
          <p:nvPr/>
        </p:nvSpPr>
        <p:spPr>
          <a:xfrm>
            <a:off x="2012290" y="4720503"/>
            <a:ext cx="227825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2018: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GDA’s Budgeting for Equality shows what needs to happen for PB to be truly inclusive for disabled people.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DBC29B-3C86-AF4D-A241-EFFADE65D591}"/>
              </a:ext>
            </a:extLst>
          </p:cNvPr>
          <p:cNvSpPr txBox="1"/>
          <p:nvPr/>
        </p:nvSpPr>
        <p:spPr>
          <a:xfrm>
            <a:off x="7901459" y="4720502"/>
            <a:ext cx="227825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1,000 people become members of the PB Scotland Network.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3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, timeline, box and whisker chart&#10;&#10;Description automatically generated">
            <a:extLst>
              <a:ext uri="{FF2B5EF4-FFF2-40B4-BE49-F238E27FC236}">
                <a16:creationId xmlns:a16="http://schemas.microsoft.com/office/drawing/2014/main" id="{86BE0420-A891-9041-BEAF-1E850E911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3F82E58-6366-F649-8503-559677AA0907}"/>
              </a:ext>
            </a:extLst>
          </p:cNvPr>
          <p:cNvSpPr txBox="1"/>
          <p:nvPr/>
        </p:nvSpPr>
        <p:spPr>
          <a:xfrm>
            <a:off x="4956873" y="4774168"/>
            <a:ext cx="2278251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New national PB Strategic group launches to support the development of participatory budgeting across Scotland.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E5C787-0FFE-2942-ABEE-E2C36C12DD94}"/>
              </a:ext>
            </a:extLst>
          </p:cNvPr>
          <p:cNvSpPr txBox="1"/>
          <p:nvPr/>
        </p:nvSpPr>
        <p:spPr>
          <a:xfrm>
            <a:off x="571512" y="2474893"/>
            <a:ext cx="227825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‘PB Charter for Scotland’ launched: co-produced by community organisations and agencies.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0A0EF2-4995-2949-B0B2-9A53D0DC47F5}"/>
              </a:ext>
            </a:extLst>
          </p:cNvPr>
          <p:cNvSpPr txBox="1"/>
          <p:nvPr/>
        </p:nvSpPr>
        <p:spPr>
          <a:xfrm>
            <a:off x="8247684" y="2474893"/>
            <a:ext cx="2278251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2020: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Scottish Government publishes Pupil Equity Fund guidance 2021-21, including clear reference to using PB in schools.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ECA2AD-5D09-904D-8E6B-90A29DF0FF5F}"/>
              </a:ext>
            </a:extLst>
          </p:cNvPr>
          <p:cNvSpPr txBox="1"/>
          <p:nvPr/>
        </p:nvSpPr>
        <p:spPr>
          <a:xfrm>
            <a:off x="1961396" y="4774168"/>
            <a:ext cx="22782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Global Pandemic sees Scotland’s PB activity moved entirely online.</a:t>
            </a: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CE511B-0CB9-144F-92FD-279F848A8C2D}"/>
              </a:ext>
            </a:extLst>
          </p:cNvPr>
          <p:cNvSpPr txBox="1"/>
          <p:nvPr/>
        </p:nvSpPr>
        <p:spPr>
          <a:xfrm>
            <a:off x="7837409" y="4774168"/>
            <a:ext cx="227825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2021: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New research explores digital tools for PB in Scotland.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FF564F-AB59-AB4B-A41D-482C2BB3B5BB}"/>
              </a:ext>
            </a:extLst>
          </p:cNvPr>
          <p:cNvSpPr txBox="1"/>
          <p:nvPr/>
        </p:nvSpPr>
        <p:spPr>
          <a:xfrm>
            <a:off x="5699528" y="2478048"/>
            <a:ext cx="22782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The PB Scotland Conference 2019: Going Global sees more than 200 people from countries across the world come together in Edinburgh.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B721B8-571B-C944-AE47-9E0CC121764F}"/>
              </a:ext>
            </a:extLst>
          </p:cNvPr>
          <p:cNvSpPr/>
          <p:nvPr/>
        </p:nvSpPr>
        <p:spPr>
          <a:xfrm>
            <a:off x="3153367" y="2475041"/>
            <a:ext cx="22782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</a:rPr>
              <a:t>2019: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 Scotland included in the Global Atlas for Participatory Budgeting for the first time.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75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504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Jordan</dc:creator>
  <cp:lastModifiedBy>Sam Jordan</cp:lastModifiedBy>
  <cp:revision>20</cp:revision>
  <dcterms:created xsi:type="dcterms:W3CDTF">2021-06-16T08:43:10Z</dcterms:created>
  <dcterms:modified xsi:type="dcterms:W3CDTF">2021-06-25T12:47:36Z</dcterms:modified>
</cp:coreProperties>
</file>